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Fraunces Extra Bold" panose="020B0604020202020204" charset="0"/>
      <p:regular r:id="rId19"/>
    </p:embeddedFont>
    <p:embeddedFont>
      <p:font typeface="Lucida Bright" panose="02040602050505020304" pitchFamily="18" charset="0"/>
      <p:regular r:id="rId20"/>
      <p:bold r:id="rId21"/>
      <p:italic r:id="rId22"/>
      <p:boldItalic r:id="rId23"/>
    </p:embeddedFont>
    <p:embeddedFont>
      <p:font typeface="Nobile" panose="020B0604020202020204" charset="0"/>
      <p:regular r:id="rId24"/>
    </p:embeddedFont>
    <p:embeddedFont>
      <p:font typeface="Trebuchet MS" panose="020B0603020202020204" pitchFamily="34" charset="0"/>
      <p:regular r:id="rId25"/>
      <p:bold r:id="rId26"/>
      <p:italic r:id="rId27"/>
      <p:boldItalic r:id="rId28"/>
    </p:embeddedFont>
    <p:embeddedFont>
      <p:font typeface="Wingdings 3" panose="05040102010807070707" pitchFamily="18" charset="2"/>
      <p:regular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78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686147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9140542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9842788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7836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632257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3463993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141670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322392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089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712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5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2254147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90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500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584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444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1411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6898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722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556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194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28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684218"/>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029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863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569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22847092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470817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98385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170781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6076639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68136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11/16/2024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448905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wiki.mlz-garching.de/panda:map" TargetMode="Externa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hyperlink" Target="http://xaleph.deviantart.com/art/simple-mysql-icon-167971780"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hyperlink" Target="https://www.pngall.com/python-programming-language-png/" TargetMode="External"/><Relationship Id="rId4" Type="http://schemas.openxmlformats.org/officeDocument/2006/relationships/image" Target="../media/image6.png"/><Relationship Id="rId9" Type="http://schemas.openxmlformats.org/officeDocument/2006/relationships/hyperlink" Target="https://blog.hametbenoit.info/2019/11/04/power-bi-the-new-exe-installer-command-line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486401" y="267295"/>
            <a:ext cx="9144000" cy="1956435"/>
          </a:xfrm>
          <a:prstGeom prst="rect">
            <a:avLst/>
          </a:prstGeom>
          <a:noFill/>
          <a:ln/>
        </p:spPr>
        <p:txBody>
          <a:bodyPr wrap="square" lIns="0" tIns="0" rIns="0" bIns="0" rtlCol="0" anchor="t"/>
          <a:lstStyle/>
          <a:p>
            <a:pPr marL="0" indent="0" algn="ctr">
              <a:lnSpc>
                <a:spcPts val="7700"/>
              </a:lnSpc>
              <a:buNone/>
            </a:pPr>
            <a:r>
              <a:rPr lang="en-US" sz="6150" b="1" dirty="0">
                <a:solidFill>
                  <a:srgbClr val="3B4540"/>
                </a:solidFill>
                <a:latin typeface="Fraunces Extra Bold" pitchFamily="34" charset="0"/>
                <a:ea typeface="Fraunces Extra Bold" pitchFamily="34" charset="-122"/>
                <a:cs typeface="Fraunces Extra Bold" pitchFamily="34" charset="-120"/>
              </a:rPr>
              <a:t>Revenue Data Analysis Project</a:t>
            </a:r>
            <a:endParaRPr lang="en-US" sz="6150" dirty="0"/>
          </a:p>
        </p:txBody>
      </p:sp>
      <p:sp>
        <p:nvSpPr>
          <p:cNvPr id="4" name="Text 1"/>
          <p:cNvSpPr/>
          <p:nvPr/>
        </p:nvSpPr>
        <p:spPr>
          <a:xfrm>
            <a:off x="6238564" y="304750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This presentation explores a detailed analysis of revenue data, utilizing data cleaning, SQL integration, and Power BI visualization to reveal valuable insights and inform key decisions.</a:t>
            </a:r>
            <a:endParaRPr lang="en-US" sz="1750" dirty="0"/>
          </a:p>
        </p:txBody>
      </p:sp>
      <p:sp>
        <p:nvSpPr>
          <p:cNvPr id="6" name="Text 3"/>
          <p:cNvSpPr/>
          <p:nvPr/>
        </p:nvSpPr>
        <p:spPr>
          <a:xfrm>
            <a:off x="6397466" y="5886093"/>
            <a:ext cx="128349"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Nobile Medium" pitchFamily="34" charset="0"/>
                <a:ea typeface="Nobile Medium" pitchFamily="34" charset="-122"/>
                <a:cs typeface="Nobile Medium" pitchFamily="34" charset="-120"/>
              </a:rPr>
              <a:t>SP</a:t>
            </a:r>
            <a:endParaRPr lang="en-US" sz="750" dirty="0"/>
          </a:p>
        </p:txBody>
      </p:sp>
      <p:sp>
        <p:nvSpPr>
          <p:cNvPr id="7" name="Text 4"/>
          <p:cNvSpPr/>
          <p:nvPr/>
        </p:nvSpPr>
        <p:spPr>
          <a:xfrm>
            <a:off x="6756440" y="5736550"/>
            <a:ext cx="2881193" cy="396835"/>
          </a:xfrm>
          <a:prstGeom prst="rect">
            <a:avLst/>
          </a:prstGeom>
          <a:noFill/>
          <a:ln/>
        </p:spPr>
        <p:txBody>
          <a:bodyPr wrap="none" lIns="0" tIns="0" rIns="0" bIns="0" rtlCol="0" anchor="t"/>
          <a:lstStyle/>
          <a:p>
            <a:pPr marL="0" indent="0" algn="l">
              <a:lnSpc>
                <a:spcPts val="3100"/>
              </a:lnSpc>
              <a:buNone/>
            </a:pPr>
            <a:r>
              <a:rPr lang="en-US" sz="2200" b="1" dirty="0">
                <a:solidFill>
                  <a:srgbClr val="405449"/>
                </a:solidFill>
                <a:latin typeface="Nobile Bold" pitchFamily="34" charset="0"/>
                <a:ea typeface="Nobile Bold" pitchFamily="34" charset="-122"/>
                <a:cs typeface="Nobile Bold" pitchFamily="34" charset="-120"/>
              </a:rPr>
              <a:t> By - 	Aayush Vishwakarma</a:t>
            </a:r>
          </a:p>
          <a:p>
            <a:pPr marL="0" indent="0" algn="l">
              <a:lnSpc>
                <a:spcPts val="3100"/>
              </a:lnSpc>
              <a:buNone/>
            </a:pPr>
            <a:r>
              <a:rPr lang="en-US" sz="2200" b="1" dirty="0">
                <a:solidFill>
                  <a:srgbClr val="405449"/>
                </a:solidFill>
                <a:latin typeface="Nobile Bold" pitchFamily="34" charset="0"/>
                <a:ea typeface="Nobile Bold" pitchFamily="34" charset="-122"/>
                <a:cs typeface="Nobile Bold" pitchFamily="34" charset="-120"/>
              </a:rPr>
              <a:t>       	</a:t>
            </a:r>
            <a:r>
              <a:rPr lang="en-US" sz="2200" b="1" dirty="0" err="1">
                <a:solidFill>
                  <a:srgbClr val="405449"/>
                </a:solidFill>
                <a:latin typeface="Nobile Bold" pitchFamily="34" charset="0"/>
                <a:ea typeface="Nobile Bold" pitchFamily="34" charset="-122"/>
                <a:cs typeface="Nobile Bold" pitchFamily="34" charset="-120"/>
              </a:rPr>
              <a:t>Rishav</a:t>
            </a:r>
            <a:r>
              <a:rPr lang="en-US" sz="2200" b="1" dirty="0">
                <a:solidFill>
                  <a:srgbClr val="405449"/>
                </a:solidFill>
                <a:latin typeface="Nobile Bold" pitchFamily="34" charset="0"/>
                <a:ea typeface="Nobile Bold" pitchFamily="34" charset="-122"/>
                <a:cs typeface="Nobile Bold" pitchFamily="34" charset="-120"/>
              </a:rPr>
              <a:t> Kumar</a:t>
            </a:r>
          </a:p>
          <a:p>
            <a:pPr marL="0" indent="0" algn="l">
              <a:lnSpc>
                <a:spcPts val="3100"/>
              </a:lnSpc>
              <a:buNone/>
            </a:pPr>
            <a:r>
              <a:rPr lang="en-US" sz="2200" b="1" dirty="0">
                <a:solidFill>
                  <a:srgbClr val="405449"/>
                </a:solidFill>
                <a:latin typeface="Nobile Bold" pitchFamily="34" charset="0"/>
                <a:ea typeface="Nobile Bold" pitchFamily="34" charset="-122"/>
                <a:cs typeface="Nobile Bold" pitchFamily="34" charset="-120"/>
              </a:rPr>
              <a:t>		Sakshi Prajapati</a:t>
            </a:r>
            <a:endParaRPr lang="en-US" sz="2200" dirty="0"/>
          </a:p>
        </p:txBody>
      </p:sp>
      <p:pic>
        <p:nvPicPr>
          <p:cNvPr id="9" name="Picture 8">
            <a:extLst>
              <a:ext uri="{FF2B5EF4-FFF2-40B4-BE49-F238E27FC236}">
                <a16:creationId xmlns:a16="http://schemas.microsoft.com/office/drawing/2014/main" id="{958CFC75-7F35-7111-6C5D-353EEAC4781E}"/>
              </a:ext>
            </a:extLst>
          </p:cNvPr>
          <p:cNvPicPr>
            <a:picLocks noChangeAspect="1"/>
          </p:cNvPicPr>
          <p:nvPr/>
        </p:nvPicPr>
        <p:blipFill>
          <a:blip r:embed="rId3"/>
          <a:srcRect l="13905" r="12520"/>
          <a:stretch/>
        </p:blipFill>
        <p:spPr>
          <a:xfrm>
            <a:off x="0" y="0"/>
            <a:ext cx="5620215"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029"/>
          </a:xfrm>
          <a:prstGeom prst="rect">
            <a:avLst/>
          </a:prstGeom>
        </p:spPr>
      </p:pic>
      <p:sp>
        <p:nvSpPr>
          <p:cNvPr id="3" name="Text 0"/>
          <p:cNvSpPr/>
          <p:nvPr/>
        </p:nvSpPr>
        <p:spPr>
          <a:xfrm>
            <a:off x="714494" y="561380"/>
            <a:ext cx="7715012" cy="1275874"/>
          </a:xfrm>
          <a:prstGeom prst="rect">
            <a:avLst/>
          </a:prstGeom>
          <a:noFill/>
          <a:ln/>
        </p:spPr>
        <p:txBody>
          <a:bodyPr wrap="square" lIns="0" tIns="0" rIns="0" bIns="0" rtlCol="0" anchor="t"/>
          <a:lstStyle/>
          <a:p>
            <a:pPr marL="0" indent="0">
              <a:lnSpc>
                <a:spcPts val="5000"/>
              </a:lnSpc>
              <a:buNone/>
            </a:pPr>
            <a:r>
              <a:rPr lang="en-US" sz="4000" b="1" dirty="0">
                <a:solidFill>
                  <a:srgbClr val="3B4540"/>
                </a:solidFill>
                <a:latin typeface="Fraunces Extra Bold" pitchFamily="34" charset="0"/>
                <a:ea typeface="Fraunces Extra Bold" pitchFamily="34" charset="-122"/>
                <a:cs typeface="Fraunces Extra Bold" pitchFamily="34" charset="-120"/>
              </a:rPr>
              <a:t>Top Revenue-Generating Commodities</a:t>
            </a:r>
            <a:endParaRPr lang="en-US" sz="4000" dirty="0"/>
          </a:p>
        </p:txBody>
      </p:sp>
      <p:sp>
        <p:nvSpPr>
          <p:cNvPr id="4" name="Text 1"/>
          <p:cNvSpPr/>
          <p:nvPr/>
        </p:nvSpPr>
        <p:spPr>
          <a:xfrm>
            <a:off x="714494" y="2245400"/>
            <a:ext cx="7715012" cy="673656"/>
          </a:xfrm>
          <a:prstGeom prst="rect">
            <a:avLst/>
          </a:prstGeom>
          <a:noFill/>
          <a:ln/>
        </p:spPr>
        <p:txBody>
          <a:bodyPr wrap="none" lIns="0" tIns="0" rIns="0" bIns="0" rtlCol="0" anchor="t"/>
          <a:lstStyle/>
          <a:p>
            <a:pPr marL="0" indent="0" algn="ctr">
              <a:lnSpc>
                <a:spcPts val="5300"/>
              </a:lnSpc>
              <a:buNone/>
            </a:pPr>
            <a:r>
              <a:rPr lang="en-US" sz="5300" b="1" dirty="0">
                <a:solidFill>
                  <a:srgbClr val="405449"/>
                </a:solidFill>
                <a:latin typeface="Fraunces Extra Bold" pitchFamily="34" charset="0"/>
                <a:ea typeface="Fraunces Extra Bold" pitchFamily="34" charset="-122"/>
                <a:cs typeface="Fraunces Extra Bold" pitchFamily="34" charset="-120"/>
              </a:rPr>
              <a:t>$9.2B</a:t>
            </a:r>
            <a:endParaRPr lang="en-US" sz="5300" dirty="0"/>
          </a:p>
        </p:txBody>
      </p:sp>
      <p:sp>
        <p:nvSpPr>
          <p:cNvPr id="5" name="Text 2"/>
          <p:cNvSpPr/>
          <p:nvPr/>
        </p:nvSpPr>
        <p:spPr>
          <a:xfrm>
            <a:off x="3296126" y="3174087"/>
            <a:ext cx="2551748" cy="318849"/>
          </a:xfrm>
          <a:prstGeom prst="rect">
            <a:avLst/>
          </a:prstGeom>
          <a:noFill/>
          <a:ln/>
        </p:spPr>
        <p:txBody>
          <a:bodyPr wrap="none" lIns="0" tIns="0" rIns="0" bIns="0" rtlCol="0" anchor="t"/>
          <a:lstStyle/>
          <a:p>
            <a:pPr marL="0" indent="0" algn="ctr">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Oil &amp; Gas Revenue</a:t>
            </a:r>
            <a:endParaRPr lang="en-US" sz="2000" dirty="0"/>
          </a:p>
        </p:txBody>
      </p:sp>
      <p:sp>
        <p:nvSpPr>
          <p:cNvPr id="6" name="Text 3"/>
          <p:cNvSpPr/>
          <p:nvPr/>
        </p:nvSpPr>
        <p:spPr>
          <a:xfrm>
            <a:off x="714494" y="3615333"/>
            <a:ext cx="7715012" cy="326708"/>
          </a:xfrm>
          <a:prstGeom prst="rect">
            <a:avLst/>
          </a:prstGeom>
          <a:noFill/>
          <a:ln/>
        </p:spPr>
        <p:txBody>
          <a:bodyPr wrap="none" lIns="0" tIns="0" rIns="0" bIns="0" rtlCol="0" anchor="t"/>
          <a:lstStyle/>
          <a:p>
            <a:pPr marL="0" indent="0" algn="ctr">
              <a:lnSpc>
                <a:spcPts val="2550"/>
              </a:lnSpc>
              <a:buNone/>
            </a:pPr>
            <a:r>
              <a:rPr lang="en-US" sz="1600" dirty="0">
                <a:solidFill>
                  <a:srgbClr val="405449"/>
                </a:solidFill>
                <a:latin typeface="Nobile" pitchFamily="34" charset="0"/>
                <a:ea typeface="Nobile" pitchFamily="34" charset="-122"/>
                <a:cs typeface="Nobile" pitchFamily="34" charset="-120"/>
              </a:rPr>
              <a:t>Primary revenue driver from energy sector</a:t>
            </a:r>
            <a:endParaRPr lang="en-US" sz="1600" dirty="0"/>
          </a:p>
        </p:txBody>
      </p:sp>
      <p:sp>
        <p:nvSpPr>
          <p:cNvPr id="7" name="Shape 4"/>
          <p:cNvSpPr/>
          <p:nvPr/>
        </p:nvSpPr>
        <p:spPr>
          <a:xfrm>
            <a:off x="714494" y="4401145"/>
            <a:ext cx="357188" cy="357188"/>
          </a:xfrm>
          <a:prstGeom prst="roundRect">
            <a:avLst>
              <a:gd name="adj" fmla="val 51438"/>
            </a:avLst>
          </a:prstGeom>
          <a:solidFill>
            <a:srgbClr val="E8F3E8"/>
          </a:solidFill>
          <a:ln/>
        </p:spPr>
      </p:sp>
      <p:sp>
        <p:nvSpPr>
          <p:cNvPr id="8" name="Text 5"/>
          <p:cNvSpPr/>
          <p:nvPr/>
        </p:nvSpPr>
        <p:spPr>
          <a:xfrm>
            <a:off x="1275755" y="4401145"/>
            <a:ext cx="3194209" cy="637699"/>
          </a:xfrm>
          <a:prstGeom prst="rect">
            <a:avLst/>
          </a:prstGeom>
          <a:noFill/>
          <a:ln/>
        </p:spPr>
        <p:txBody>
          <a:bodyPr wrap="squar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Additional Energy Sources</a:t>
            </a:r>
            <a:endParaRPr lang="en-US" sz="2000" dirty="0"/>
          </a:p>
        </p:txBody>
      </p:sp>
      <p:sp>
        <p:nvSpPr>
          <p:cNvPr id="9" name="Text 6"/>
          <p:cNvSpPr/>
          <p:nvPr/>
        </p:nvSpPr>
        <p:spPr>
          <a:xfrm>
            <a:off x="1275755" y="5161240"/>
            <a:ext cx="3194209" cy="980123"/>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Coal and renewable energy sources including wind and geothermal power</a:t>
            </a:r>
            <a:endParaRPr lang="en-US" sz="1600" dirty="0"/>
          </a:p>
        </p:txBody>
      </p:sp>
      <p:sp>
        <p:nvSpPr>
          <p:cNvPr id="10" name="Shape 7"/>
          <p:cNvSpPr/>
          <p:nvPr/>
        </p:nvSpPr>
        <p:spPr>
          <a:xfrm>
            <a:off x="4674037" y="4401145"/>
            <a:ext cx="357188" cy="357188"/>
          </a:xfrm>
          <a:prstGeom prst="roundRect">
            <a:avLst>
              <a:gd name="adj" fmla="val 51438"/>
            </a:avLst>
          </a:prstGeom>
          <a:solidFill>
            <a:srgbClr val="E8F3E8"/>
          </a:solidFill>
          <a:ln/>
        </p:spPr>
      </p:sp>
      <p:sp>
        <p:nvSpPr>
          <p:cNvPr id="11" name="Text 8"/>
          <p:cNvSpPr/>
          <p:nvPr/>
        </p:nvSpPr>
        <p:spPr>
          <a:xfrm>
            <a:off x="5235297" y="4401145"/>
            <a:ext cx="2551748" cy="318849"/>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Mineral Resources</a:t>
            </a:r>
            <a:endParaRPr lang="en-US" sz="2000" dirty="0"/>
          </a:p>
        </p:txBody>
      </p:sp>
      <p:sp>
        <p:nvSpPr>
          <p:cNvPr id="12" name="Text 9"/>
          <p:cNvSpPr/>
          <p:nvPr/>
        </p:nvSpPr>
        <p:spPr>
          <a:xfrm>
            <a:off x="5235297" y="4842391"/>
            <a:ext cx="3194209" cy="980123"/>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Valuable minerals including sodium deposits contribute to revenue diversity</a:t>
            </a:r>
            <a:endParaRPr lang="en-US" sz="1600" dirty="0"/>
          </a:p>
        </p:txBody>
      </p:sp>
      <p:sp>
        <p:nvSpPr>
          <p:cNvPr id="13" name="Shape 10"/>
          <p:cNvSpPr/>
          <p:nvPr/>
        </p:nvSpPr>
        <p:spPr>
          <a:xfrm>
            <a:off x="714494" y="6574988"/>
            <a:ext cx="357188" cy="357188"/>
          </a:xfrm>
          <a:prstGeom prst="roundRect">
            <a:avLst>
              <a:gd name="adj" fmla="val 51438"/>
            </a:avLst>
          </a:prstGeom>
          <a:solidFill>
            <a:srgbClr val="E8F3E8"/>
          </a:solidFill>
          <a:ln/>
        </p:spPr>
      </p:sp>
      <p:sp>
        <p:nvSpPr>
          <p:cNvPr id="14" name="Text 11"/>
          <p:cNvSpPr/>
          <p:nvPr/>
        </p:nvSpPr>
        <p:spPr>
          <a:xfrm>
            <a:off x="1275755" y="6574988"/>
            <a:ext cx="2551748" cy="318849"/>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Growing Portfolio</a:t>
            </a:r>
            <a:endParaRPr lang="en-US" sz="2000" dirty="0"/>
          </a:p>
        </p:txBody>
      </p:sp>
      <p:sp>
        <p:nvSpPr>
          <p:cNvPr id="15" name="Text 12"/>
          <p:cNvSpPr/>
          <p:nvPr/>
        </p:nvSpPr>
        <p:spPr>
          <a:xfrm>
            <a:off x="1275755" y="7016234"/>
            <a:ext cx="7153751" cy="653415"/>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Expanding mix of traditional and renewable energy sources driving sustainable growth</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2332" y="442674"/>
            <a:ext cx="7037665" cy="502087"/>
          </a:xfrm>
          <a:prstGeom prst="rect">
            <a:avLst/>
          </a:prstGeom>
          <a:noFill/>
          <a:ln/>
        </p:spPr>
        <p:txBody>
          <a:bodyPr wrap="none" lIns="0" tIns="0" rIns="0" bIns="0" rtlCol="0" anchor="t"/>
          <a:lstStyle/>
          <a:p>
            <a:pPr marL="0" indent="0">
              <a:lnSpc>
                <a:spcPts val="3950"/>
              </a:lnSpc>
              <a:buNone/>
            </a:pPr>
            <a:r>
              <a:rPr lang="en-US" sz="3150" b="1" dirty="0">
                <a:solidFill>
                  <a:srgbClr val="3B4540"/>
                </a:solidFill>
                <a:latin typeface="Fraunces Extra Bold" pitchFamily="34" charset="0"/>
                <a:ea typeface="Fraunces Extra Bold" pitchFamily="34" charset="-122"/>
                <a:cs typeface="Fraunces Extra Bold" pitchFamily="34" charset="-120"/>
              </a:rPr>
              <a:t>Top Revenue-Generating Products</a:t>
            </a:r>
            <a:endParaRPr lang="en-US" sz="3150" dirty="0"/>
          </a:p>
        </p:txBody>
      </p:sp>
      <p:sp>
        <p:nvSpPr>
          <p:cNvPr id="4" name="Text 1"/>
          <p:cNvSpPr/>
          <p:nvPr/>
        </p:nvSpPr>
        <p:spPr>
          <a:xfrm>
            <a:off x="562332" y="1185743"/>
            <a:ext cx="8019336" cy="514350"/>
          </a:xfrm>
          <a:prstGeom prst="rect">
            <a:avLst/>
          </a:prstGeom>
          <a:noFill/>
          <a:ln/>
        </p:spPr>
        <p:txBody>
          <a:bodyPr wrap="square" lIns="0" tIns="0" rIns="0" bIns="0" rtlCol="0" anchor="t"/>
          <a:lstStyle/>
          <a:p>
            <a:pPr marL="0" indent="0">
              <a:lnSpc>
                <a:spcPts val="2000"/>
              </a:lnSpc>
              <a:buNone/>
            </a:pPr>
            <a:r>
              <a:rPr lang="en-US" sz="1250" dirty="0">
                <a:solidFill>
                  <a:srgbClr val="405449"/>
                </a:solidFill>
                <a:latin typeface="Nobile" pitchFamily="34" charset="0"/>
                <a:ea typeface="Nobile" pitchFamily="34" charset="-122"/>
                <a:cs typeface="Nobile" pitchFamily="34" charset="-120"/>
              </a:rPr>
              <a:t>Our revenue stream is dominated by key energy products, generating over $12B in annual revenue across processed and unprocessed categories.</a:t>
            </a:r>
            <a:endParaRPr lang="en-US" sz="1250" dirty="0"/>
          </a:p>
        </p:txBody>
      </p:sp>
      <p:sp>
        <p:nvSpPr>
          <p:cNvPr id="5" name="Text 2"/>
          <p:cNvSpPr/>
          <p:nvPr/>
        </p:nvSpPr>
        <p:spPr>
          <a:xfrm>
            <a:off x="562332" y="1961078"/>
            <a:ext cx="8019336" cy="530185"/>
          </a:xfrm>
          <a:prstGeom prst="rect">
            <a:avLst/>
          </a:prstGeom>
          <a:noFill/>
          <a:ln/>
        </p:spPr>
        <p:txBody>
          <a:bodyPr wrap="none" lIns="0" tIns="0" rIns="0" bIns="0" rtlCol="0" anchor="t"/>
          <a:lstStyle/>
          <a:p>
            <a:pPr marL="0" indent="0" algn="ctr">
              <a:lnSpc>
                <a:spcPts val="4150"/>
              </a:lnSpc>
              <a:buNone/>
            </a:pPr>
            <a:r>
              <a:rPr lang="en-US" sz="4150" b="1" dirty="0">
                <a:solidFill>
                  <a:srgbClr val="405449"/>
                </a:solidFill>
                <a:latin typeface="Fraunces Extra Bold" pitchFamily="34" charset="0"/>
                <a:ea typeface="Fraunces Extra Bold" pitchFamily="34" charset="-122"/>
                <a:cs typeface="Fraunces Extra Bold" pitchFamily="34" charset="-120"/>
              </a:rPr>
              <a:t>$7.2B</a:t>
            </a:r>
            <a:endParaRPr lang="en-US" sz="4150" dirty="0"/>
          </a:p>
        </p:txBody>
      </p:sp>
      <p:sp>
        <p:nvSpPr>
          <p:cNvPr id="6" name="Text 3"/>
          <p:cNvSpPr/>
          <p:nvPr/>
        </p:nvSpPr>
        <p:spPr>
          <a:xfrm>
            <a:off x="3567708" y="2692003"/>
            <a:ext cx="2008465" cy="250984"/>
          </a:xfrm>
          <a:prstGeom prst="rect">
            <a:avLst/>
          </a:prstGeom>
          <a:noFill/>
          <a:ln/>
        </p:spPr>
        <p:txBody>
          <a:bodyPr wrap="none" lIns="0" tIns="0" rIns="0" bIns="0" rtlCol="0" anchor="t"/>
          <a:lstStyle/>
          <a:p>
            <a:pPr marL="0" indent="0" algn="ctr">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Oil Products</a:t>
            </a:r>
            <a:endParaRPr lang="en-US" sz="1550" dirty="0"/>
          </a:p>
        </p:txBody>
      </p:sp>
      <p:sp>
        <p:nvSpPr>
          <p:cNvPr id="7" name="Text 4"/>
          <p:cNvSpPr/>
          <p:nvPr/>
        </p:nvSpPr>
        <p:spPr>
          <a:xfrm>
            <a:off x="562332" y="3039308"/>
            <a:ext cx="8019336" cy="257175"/>
          </a:xfrm>
          <a:prstGeom prst="rect">
            <a:avLst/>
          </a:prstGeom>
          <a:noFill/>
          <a:ln/>
        </p:spPr>
        <p:txBody>
          <a:bodyPr wrap="none" lIns="0" tIns="0" rIns="0" bIns="0" rtlCol="0" anchor="t"/>
          <a:lstStyle/>
          <a:p>
            <a:pPr marL="0" indent="0" algn="ctr">
              <a:lnSpc>
                <a:spcPts val="2000"/>
              </a:lnSpc>
              <a:buNone/>
            </a:pPr>
            <a:r>
              <a:rPr lang="en-US" sz="1250" dirty="0">
                <a:solidFill>
                  <a:srgbClr val="405449"/>
                </a:solidFill>
                <a:latin typeface="Nobile" pitchFamily="34" charset="0"/>
                <a:ea typeface="Nobile" pitchFamily="34" charset="-122"/>
                <a:cs typeface="Nobile" pitchFamily="34" charset="-120"/>
              </a:rPr>
              <a:t>Primary revenue driver through raw crude and refined products</a:t>
            </a:r>
            <a:endParaRPr lang="en-US" sz="1250" dirty="0"/>
          </a:p>
        </p:txBody>
      </p:sp>
      <p:sp>
        <p:nvSpPr>
          <p:cNvPr id="8" name="Text 5"/>
          <p:cNvSpPr/>
          <p:nvPr/>
        </p:nvSpPr>
        <p:spPr>
          <a:xfrm>
            <a:off x="562332" y="3858697"/>
            <a:ext cx="8019336" cy="530185"/>
          </a:xfrm>
          <a:prstGeom prst="rect">
            <a:avLst/>
          </a:prstGeom>
          <a:noFill/>
          <a:ln/>
        </p:spPr>
        <p:txBody>
          <a:bodyPr wrap="none" lIns="0" tIns="0" rIns="0" bIns="0" rtlCol="0" anchor="t"/>
          <a:lstStyle/>
          <a:p>
            <a:pPr marL="0" indent="0" algn="ctr">
              <a:lnSpc>
                <a:spcPts val="4150"/>
              </a:lnSpc>
              <a:buNone/>
            </a:pPr>
            <a:r>
              <a:rPr lang="en-US" sz="4150" b="1" dirty="0">
                <a:solidFill>
                  <a:srgbClr val="405449"/>
                </a:solidFill>
                <a:latin typeface="Fraunces Extra Bold" pitchFamily="34" charset="0"/>
                <a:ea typeface="Fraunces Extra Bold" pitchFamily="34" charset="-122"/>
                <a:cs typeface="Fraunces Extra Bold" pitchFamily="34" charset="-120"/>
              </a:rPr>
              <a:t>$3.5B</a:t>
            </a:r>
            <a:endParaRPr lang="en-US" sz="4150" dirty="0"/>
          </a:p>
        </p:txBody>
      </p:sp>
      <p:sp>
        <p:nvSpPr>
          <p:cNvPr id="9" name="Text 6"/>
          <p:cNvSpPr/>
          <p:nvPr/>
        </p:nvSpPr>
        <p:spPr>
          <a:xfrm>
            <a:off x="3567708" y="4589621"/>
            <a:ext cx="2008465" cy="250984"/>
          </a:xfrm>
          <a:prstGeom prst="rect">
            <a:avLst/>
          </a:prstGeom>
          <a:noFill/>
          <a:ln/>
        </p:spPr>
        <p:txBody>
          <a:bodyPr wrap="none" lIns="0" tIns="0" rIns="0" bIns="0" rtlCol="0" anchor="t"/>
          <a:lstStyle/>
          <a:p>
            <a:pPr marL="0" indent="0" algn="ctr">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Gas Plant Products</a:t>
            </a:r>
            <a:endParaRPr lang="en-US" sz="1550" dirty="0"/>
          </a:p>
        </p:txBody>
      </p:sp>
      <p:sp>
        <p:nvSpPr>
          <p:cNvPr id="10" name="Text 7"/>
          <p:cNvSpPr/>
          <p:nvPr/>
        </p:nvSpPr>
        <p:spPr>
          <a:xfrm>
            <a:off x="562332" y="4936927"/>
            <a:ext cx="8019336" cy="257175"/>
          </a:xfrm>
          <a:prstGeom prst="rect">
            <a:avLst/>
          </a:prstGeom>
          <a:noFill/>
          <a:ln/>
        </p:spPr>
        <p:txBody>
          <a:bodyPr wrap="none" lIns="0" tIns="0" rIns="0" bIns="0" rtlCol="0" anchor="t"/>
          <a:lstStyle/>
          <a:p>
            <a:pPr marL="0" indent="0" algn="ctr">
              <a:lnSpc>
                <a:spcPts val="2000"/>
              </a:lnSpc>
              <a:buNone/>
            </a:pPr>
            <a:r>
              <a:rPr lang="en-US" sz="1250" dirty="0">
                <a:solidFill>
                  <a:srgbClr val="405449"/>
                </a:solidFill>
                <a:latin typeface="Nobile" pitchFamily="34" charset="0"/>
                <a:ea typeface="Nobile" pitchFamily="34" charset="-122"/>
                <a:cs typeface="Nobile" pitchFamily="34" charset="-120"/>
              </a:rPr>
              <a:t>Major contributor from processing and distribution</a:t>
            </a:r>
            <a:endParaRPr lang="en-US" sz="1250" dirty="0"/>
          </a:p>
        </p:txBody>
      </p:sp>
      <p:sp>
        <p:nvSpPr>
          <p:cNvPr id="11" name="Text 8"/>
          <p:cNvSpPr/>
          <p:nvPr/>
        </p:nvSpPr>
        <p:spPr>
          <a:xfrm>
            <a:off x="562332" y="5756315"/>
            <a:ext cx="8019336" cy="530185"/>
          </a:xfrm>
          <a:prstGeom prst="rect">
            <a:avLst/>
          </a:prstGeom>
          <a:noFill/>
          <a:ln/>
        </p:spPr>
        <p:txBody>
          <a:bodyPr wrap="none" lIns="0" tIns="0" rIns="0" bIns="0" rtlCol="0" anchor="t"/>
          <a:lstStyle/>
          <a:p>
            <a:pPr marL="0" indent="0" algn="ctr">
              <a:lnSpc>
                <a:spcPts val="4150"/>
              </a:lnSpc>
              <a:buNone/>
            </a:pPr>
            <a:r>
              <a:rPr lang="en-US" sz="4150" b="1" dirty="0">
                <a:solidFill>
                  <a:srgbClr val="405449"/>
                </a:solidFill>
                <a:latin typeface="Fraunces Extra Bold" pitchFamily="34" charset="0"/>
                <a:ea typeface="Fraunces Extra Bold" pitchFamily="34" charset="-122"/>
                <a:cs typeface="Fraunces Extra Bold" pitchFamily="34" charset="-120"/>
              </a:rPr>
              <a:t>$1.3B</a:t>
            </a:r>
            <a:endParaRPr lang="en-US" sz="4150" dirty="0"/>
          </a:p>
        </p:txBody>
      </p:sp>
      <p:sp>
        <p:nvSpPr>
          <p:cNvPr id="12" name="Text 9"/>
          <p:cNvSpPr/>
          <p:nvPr/>
        </p:nvSpPr>
        <p:spPr>
          <a:xfrm>
            <a:off x="3567708" y="6487239"/>
            <a:ext cx="2008465" cy="250984"/>
          </a:xfrm>
          <a:prstGeom prst="rect">
            <a:avLst/>
          </a:prstGeom>
          <a:noFill/>
          <a:ln/>
        </p:spPr>
        <p:txBody>
          <a:bodyPr wrap="none" lIns="0" tIns="0" rIns="0" bIns="0" rtlCol="0" anchor="t"/>
          <a:lstStyle/>
          <a:p>
            <a:pPr marL="0" indent="0" algn="ctr">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Coal Resources</a:t>
            </a:r>
            <a:endParaRPr lang="en-US" sz="1550" dirty="0"/>
          </a:p>
        </p:txBody>
      </p:sp>
      <p:sp>
        <p:nvSpPr>
          <p:cNvPr id="13" name="Text 10"/>
          <p:cNvSpPr/>
          <p:nvPr/>
        </p:nvSpPr>
        <p:spPr>
          <a:xfrm>
            <a:off x="562332" y="6834545"/>
            <a:ext cx="8019336" cy="257175"/>
          </a:xfrm>
          <a:prstGeom prst="rect">
            <a:avLst/>
          </a:prstGeom>
          <a:noFill/>
          <a:ln/>
        </p:spPr>
        <p:txBody>
          <a:bodyPr wrap="none" lIns="0" tIns="0" rIns="0" bIns="0" rtlCol="0" anchor="t"/>
          <a:lstStyle/>
          <a:p>
            <a:pPr marL="0" indent="0" algn="ctr">
              <a:lnSpc>
                <a:spcPts val="2000"/>
              </a:lnSpc>
              <a:buNone/>
            </a:pPr>
            <a:r>
              <a:rPr lang="en-US" sz="1250" dirty="0">
                <a:solidFill>
                  <a:srgbClr val="405449"/>
                </a:solidFill>
                <a:latin typeface="Nobile" pitchFamily="34" charset="0"/>
                <a:ea typeface="Nobile" pitchFamily="34" charset="-122"/>
                <a:cs typeface="Nobile" pitchFamily="34" charset="-120"/>
              </a:rPr>
              <a:t>Significant revenue source from mining and processing operations</a:t>
            </a:r>
            <a:endParaRPr lang="en-US" sz="1250" dirty="0"/>
          </a:p>
        </p:txBody>
      </p:sp>
      <p:sp>
        <p:nvSpPr>
          <p:cNvPr id="14" name="Text 11"/>
          <p:cNvSpPr/>
          <p:nvPr/>
        </p:nvSpPr>
        <p:spPr>
          <a:xfrm>
            <a:off x="562332" y="7272457"/>
            <a:ext cx="8019336" cy="514350"/>
          </a:xfrm>
          <a:prstGeom prst="rect">
            <a:avLst/>
          </a:prstGeom>
          <a:noFill/>
          <a:ln/>
        </p:spPr>
        <p:txBody>
          <a:bodyPr wrap="square" lIns="0" tIns="0" rIns="0" bIns="0" rtlCol="0" anchor="t"/>
          <a:lstStyle/>
          <a:p>
            <a:pPr marL="0" indent="0">
              <a:lnSpc>
                <a:spcPts val="2000"/>
              </a:lnSpc>
              <a:buNone/>
            </a:pPr>
            <a:r>
              <a:rPr lang="en-US" sz="1250" dirty="0">
                <a:solidFill>
                  <a:srgbClr val="405449"/>
                </a:solidFill>
                <a:latin typeface="Nobile" pitchFamily="34" charset="0"/>
                <a:ea typeface="Nobile" pitchFamily="34" charset="-122"/>
                <a:cs typeface="Nobile" pitchFamily="34" charset="-120"/>
              </a:rPr>
              <a:t>These top products form the backbone of our revenue structure, collectively representing over 80% of our total annual revenue across both processed and unprocessed categories.</a:t>
            </a:r>
            <a:endParaRPr lang="en-US" sz="12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00388"/>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Top Revenue-Generating Mineral Leases</a:t>
            </a:r>
            <a:endParaRPr lang="en-US" sz="4450" dirty="0"/>
          </a:p>
        </p:txBody>
      </p:sp>
      <p:sp>
        <p:nvSpPr>
          <p:cNvPr id="4" name="Text 1"/>
          <p:cNvSpPr/>
          <p:nvPr/>
        </p:nvSpPr>
        <p:spPr>
          <a:xfrm>
            <a:off x="793790" y="295810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Our mineral lease portfolio generates substantial revenue through diverse resource categories</a:t>
            </a:r>
            <a:endParaRPr lang="en-US" sz="1750" dirty="0"/>
          </a:p>
        </p:txBody>
      </p:sp>
      <p:pic>
        <p:nvPicPr>
          <p:cNvPr id="5" name="Image 1" descr="preencoded.png"/>
          <p:cNvPicPr>
            <a:picLocks noChangeAspect="1"/>
          </p:cNvPicPr>
          <p:nvPr/>
        </p:nvPicPr>
        <p:blipFill>
          <a:blip r:embed="rId4"/>
          <a:stretch>
            <a:fillRect/>
          </a:stretch>
        </p:blipFill>
        <p:spPr>
          <a:xfrm>
            <a:off x="793790" y="3939064"/>
            <a:ext cx="566976" cy="566976"/>
          </a:xfrm>
          <a:prstGeom prst="rect">
            <a:avLst/>
          </a:prstGeom>
        </p:spPr>
      </p:pic>
      <p:sp>
        <p:nvSpPr>
          <p:cNvPr id="6" name="Text 2"/>
          <p:cNvSpPr/>
          <p:nvPr/>
        </p:nvSpPr>
        <p:spPr>
          <a:xfrm>
            <a:off x="793790" y="4732853"/>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Oil Leases</a:t>
            </a:r>
            <a:endParaRPr lang="en-US" sz="2200" dirty="0"/>
          </a:p>
        </p:txBody>
      </p:sp>
      <p:sp>
        <p:nvSpPr>
          <p:cNvPr id="7" name="Text 3"/>
          <p:cNvSpPr/>
          <p:nvPr/>
        </p:nvSpPr>
        <p:spPr>
          <a:xfrm>
            <a:off x="793790" y="5223272"/>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Primary revenue driver from crude oil extraction and production rights</a:t>
            </a:r>
            <a:endParaRPr lang="en-US" sz="1750" dirty="0"/>
          </a:p>
        </p:txBody>
      </p:sp>
      <p:pic>
        <p:nvPicPr>
          <p:cNvPr id="8" name="Image 2" descr="preencoded.png"/>
          <p:cNvPicPr>
            <a:picLocks noChangeAspect="1"/>
          </p:cNvPicPr>
          <p:nvPr/>
        </p:nvPicPr>
        <p:blipFill>
          <a:blip r:embed="rId5"/>
          <a:stretch>
            <a:fillRect/>
          </a:stretch>
        </p:blipFill>
        <p:spPr>
          <a:xfrm>
            <a:off x="3425904" y="3939064"/>
            <a:ext cx="566976" cy="566976"/>
          </a:xfrm>
          <a:prstGeom prst="rect">
            <a:avLst/>
          </a:prstGeom>
        </p:spPr>
      </p:pic>
      <p:sp>
        <p:nvSpPr>
          <p:cNvPr id="9" name="Text 4"/>
          <p:cNvSpPr/>
          <p:nvPr/>
        </p:nvSpPr>
        <p:spPr>
          <a:xfrm>
            <a:off x="3425904" y="4732853"/>
            <a:ext cx="2292072"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Natural Gas Leases</a:t>
            </a:r>
            <a:endParaRPr lang="en-US" sz="2200" dirty="0"/>
          </a:p>
        </p:txBody>
      </p:sp>
      <p:sp>
        <p:nvSpPr>
          <p:cNvPr id="10" name="Text 5"/>
          <p:cNvSpPr/>
          <p:nvPr/>
        </p:nvSpPr>
        <p:spPr>
          <a:xfrm>
            <a:off x="3425904" y="5577602"/>
            <a:ext cx="2292072"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Significant income from natural gas extraction and processing</a:t>
            </a:r>
            <a:endParaRPr lang="en-US" sz="1750" dirty="0"/>
          </a:p>
        </p:txBody>
      </p:sp>
      <p:pic>
        <p:nvPicPr>
          <p:cNvPr id="11" name="Image 3" descr="preencoded.png"/>
          <p:cNvPicPr>
            <a:picLocks noChangeAspect="1"/>
          </p:cNvPicPr>
          <p:nvPr/>
        </p:nvPicPr>
        <p:blipFill>
          <a:blip r:embed="rId6"/>
          <a:stretch>
            <a:fillRect/>
          </a:stretch>
        </p:blipFill>
        <p:spPr>
          <a:xfrm>
            <a:off x="6058138" y="3939064"/>
            <a:ext cx="566976" cy="566976"/>
          </a:xfrm>
          <a:prstGeom prst="rect">
            <a:avLst/>
          </a:prstGeom>
        </p:spPr>
      </p:pic>
      <p:sp>
        <p:nvSpPr>
          <p:cNvPr id="12" name="Text 6"/>
          <p:cNvSpPr/>
          <p:nvPr/>
        </p:nvSpPr>
        <p:spPr>
          <a:xfrm>
            <a:off x="6058138" y="4732853"/>
            <a:ext cx="2291953"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Other Mineral Leases</a:t>
            </a:r>
            <a:endParaRPr lang="en-US" sz="2200" dirty="0"/>
          </a:p>
        </p:txBody>
      </p:sp>
      <p:sp>
        <p:nvSpPr>
          <p:cNvPr id="13" name="Text 7"/>
          <p:cNvSpPr/>
          <p:nvPr/>
        </p:nvSpPr>
        <p:spPr>
          <a:xfrm>
            <a:off x="6058138" y="5577602"/>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Additional revenue from diverse mineral resources and extraction rights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862"/>
          </a:xfrm>
          <a:prstGeom prst="rect">
            <a:avLst/>
          </a:prstGeom>
        </p:spPr>
      </p:pic>
      <p:sp>
        <p:nvSpPr>
          <p:cNvPr id="3" name="Shape 0"/>
          <p:cNvSpPr/>
          <p:nvPr/>
        </p:nvSpPr>
        <p:spPr>
          <a:xfrm>
            <a:off x="0" y="0"/>
            <a:ext cx="14630400" cy="8231862"/>
          </a:xfrm>
          <a:prstGeom prst="rect">
            <a:avLst/>
          </a:prstGeom>
          <a:solidFill>
            <a:srgbClr val="FAFFFA">
              <a:alpha val="85000"/>
            </a:srgbClr>
          </a:solidFill>
          <a:ln/>
        </p:spPr>
      </p:sp>
      <p:sp>
        <p:nvSpPr>
          <p:cNvPr id="4" name="Text 1"/>
          <p:cNvSpPr/>
          <p:nvPr/>
        </p:nvSpPr>
        <p:spPr>
          <a:xfrm>
            <a:off x="683062" y="536615"/>
            <a:ext cx="5653683" cy="609838"/>
          </a:xfrm>
          <a:prstGeom prst="rect">
            <a:avLst/>
          </a:prstGeom>
          <a:noFill/>
          <a:ln/>
        </p:spPr>
        <p:txBody>
          <a:bodyPr wrap="none" lIns="0" tIns="0" rIns="0" bIns="0" rtlCol="0" anchor="t"/>
          <a:lstStyle/>
          <a:p>
            <a:pPr marL="0" indent="0">
              <a:lnSpc>
                <a:spcPts val="4800"/>
              </a:lnSpc>
              <a:buNone/>
            </a:pPr>
            <a:r>
              <a:rPr lang="en-US" sz="3800" b="1" dirty="0">
                <a:solidFill>
                  <a:srgbClr val="3B4540"/>
                </a:solidFill>
                <a:latin typeface="Fraunces Extra Bold" pitchFamily="34" charset="0"/>
                <a:ea typeface="Fraunces Extra Bold" pitchFamily="34" charset="-122"/>
                <a:cs typeface="Fraunces Extra Bold" pitchFamily="34" charset="-120"/>
              </a:rPr>
              <a:t>Revenue by Geography</a:t>
            </a:r>
            <a:endParaRPr lang="en-US" sz="3800" dirty="0"/>
          </a:p>
        </p:txBody>
      </p:sp>
      <p:sp>
        <p:nvSpPr>
          <p:cNvPr id="5" name="Text 2"/>
          <p:cNvSpPr/>
          <p:nvPr/>
        </p:nvSpPr>
        <p:spPr>
          <a:xfrm>
            <a:off x="683062" y="1439108"/>
            <a:ext cx="13264277"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Our revenue generation spans across diverse geographical regions, with significant concentrations in key areas across North America.</a:t>
            </a:r>
            <a:endParaRPr lang="en-US" sz="1500" dirty="0"/>
          </a:p>
        </p:txBody>
      </p:sp>
      <p:sp>
        <p:nvSpPr>
          <p:cNvPr id="6" name="Text 3"/>
          <p:cNvSpPr/>
          <p:nvPr/>
        </p:nvSpPr>
        <p:spPr>
          <a:xfrm>
            <a:off x="683062" y="2043946"/>
            <a:ext cx="3899297" cy="304919"/>
          </a:xfrm>
          <a:prstGeom prst="rect">
            <a:avLst/>
          </a:prstGeom>
          <a:noFill/>
          <a:ln/>
        </p:spPr>
        <p:txBody>
          <a:bodyPr wrap="none" lIns="0" tIns="0" rIns="0" bIns="0" rtlCol="0" anchor="t"/>
          <a:lstStyle/>
          <a:p>
            <a:pPr marL="0" indent="0">
              <a:lnSpc>
                <a:spcPts val="2400"/>
              </a:lnSpc>
              <a:buNone/>
            </a:pPr>
            <a:r>
              <a:rPr lang="en-US" sz="1900" b="1" dirty="0">
                <a:solidFill>
                  <a:srgbClr val="3B4540"/>
                </a:solidFill>
                <a:latin typeface="Fraunces Extra Bold" pitchFamily="34" charset="0"/>
                <a:ea typeface="Fraunces Extra Bold" pitchFamily="34" charset="-122"/>
                <a:cs typeface="Fraunces Extra Bold" pitchFamily="34" charset="-120"/>
              </a:rPr>
              <a:t>Top Revenue-Generating States</a:t>
            </a:r>
            <a:endParaRPr lang="en-US" sz="1900" dirty="0"/>
          </a:p>
        </p:txBody>
      </p:sp>
      <p:sp>
        <p:nvSpPr>
          <p:cNvPr id="7" name="Text 4"/>
          <p:cNvSpPr/>
          <p:nvPr/>
        </p:nvSpPr>
        <p:spPr>
          <a:xfrm>
            <a:off x="683062" y="2739033"/>
            <a:ext cx="4226243" cy="644009"/>
          </a:xfrm>
          <a:prstGeom prst="rect">
            <a:avLst/>
          </a:prstGeom>
          <a:noFill/>
          <a:ln/>
        </p:spPr>
        <p:txBody>
          <a:bodyPr wrap="none" lIns="0" tIns="0" rIns="0" bIns="0" rtlCol="0" anchor="t"/>
          <a:lstStyle/>
          <a:p>
            <a:pPr marL="0" indent="0" algn="ctr">
              <a:lnSpc>
                <a:spcPts val="5050"/>
              </a:lnSpc>
              <a:buNone/>
            </a:pPr>
            <a:r>
              <a:rPr lang="en-US" sz="5050" b="1" dirty="0">
                <a:solidFill>
                  <a:srgbClr val="405449"/>
                </a:solidFill>
                <a:latin typeface="Fraunces Extra Bold" pitchFamily="34" charset="0"/>
                <a:ea typeface="Fraunces Extra Bold" pitchFamily="34" charset="-122"/>
                <a:cs typeface="Fraunces Extra Bold" pitchFamily="34" charset="-120"/>
              </a:rPr>
              <a:t>158B</a:t>
            </a:r>
            <a:endParaRPr lang="en-US" sz="5050" dirty="0"/>
          </a:p>
        </p:txBody>
      </p:sp>
      <p:sp>
        <p:nvSpPr>
          <p:cNvPr id="8" name="Text 5"/>
          <p:cNvSpPr/>
          <p:nvPr/>
        </p:nvSpPr>
        <p:spPr>
          <a:xfrm>
            <a:off x="1576388" y="3626882"/>
            <a:ext cx="2439472" cy="304919"/>
          </a:xfrm>
          <a:prstGeom prst="rect">
            <a:avLst/>
          </a:prstGeom>
          <a:noFill/>
          <a:ln/>
        </p:spPr>
        <p:txBody>
          <a:bodyPr wrap="none" lIns="0" tIns="0" rIns="0" bIns="0" rtlCol="0" anchor="t"/>
          <a:lstStyle/>
          <a:p>
            <a:pPr marL="0" indent="0" algn="ct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Oklahoma</a:t>
            </a:r>
            <a:endParaRPr lang="en-US" sz="1900" dirty="0"/>
          </a:p>
        </p:txBody>
      </p:sp>
      <p:sp>
        <p:nvSpPr>
          <p:cNvPr id="9" name="Text 6"/>
          <p:cNvSpPr/>
          <p:nvPr/>
        </p:nvSpPr>
        <p:spPr>
          <a:xfrm>
            <a:off x="683062" y="4048839"/>
            <a:ext cx="4226243" cy="312182"/>
          </a:xfrm>
          <a:prstGeom prst="rect">
            <a:avLst/>
          </a:prstGeom>
          <a:noFill/>
          <a:ln/>
        </p:spPr>
        <p:txBody>
          <a:bodyPr wrap="none" lIns="0" tIns="0" rIns="0" bIns="0" rtlCol="0" anchor="t"/>
          <a:lstStyle/>
          <a:p>
            <a:pPr marL="0" indent="0" algn="ctr">
              <a:lnSpc>
                <a:spcPts val="2450"/>
              </a:lnSpc>
              <a:buNone/>
            </a:pPr>
            <a:r>
              <a:rPr lang="en-US" sz="1500" dirty="0">
                <a:solidFill>
                  <a:srgbClr val="405449"/>
                </a:solidFill>
                <a:latin typeface="Nobile" pitchFamily="34" charset="0"/>
                <a:ea typeface="Nobile" pitchFamily="34" charset="-122"/>
                <a:cs typeface="Nobile" pitchFamily="34" charset="-120"/>
              </a:rPr>
              <a:t>Highest revenue contribution</a:t>
            </a:r>
            <a:endParaRPr lang="en-US" sz="1500" dirty="0"/>
          </a:p>
        </p:txBody>
      </p:sp>
      <p:sp>
        <p:nvSpPr>
          <p:cNvPr id="10" name="Text 7"/>
          <p:cNvSpPr/>
          <p:nvPr/>
        </p:nvSpPr>
        <p:spPr>
          <a:xfrm>
            <a:off x="5201960" y="2739033"/>
            <a:ext cx="4226362" cy="644009"/>
          </a:xfrm>
          <a:prstGeom prst="rect">
            <a:avLst/>
          </a:prstGeom>
          <a:noFill/>
          <a:ln/>
        </p:spPr>
        <p:txBody>
          <a:bodyPr wrap="none" lIns="0" tIns="0" rIns="0" bIns="0" rtlCol="0" anchor="t"/>
          <a:lstStyle/>
          <a:p>
            <a:pPr marL="0" indent="0" algn="ctr">
              <a:lnSpc>
                <a:spcPts val="5050"/>
              </a:lnSpc>
              <a:buNone/>
            </a:pPr>
            <a:r>
              <a:rPr lang="en-US" sz="5050" b="1" dirty="0">
                <a:solidFill>
                  <a:srgbClr val="405449"/>
                </a:solidFill>
                <a:latin typeface="Fraunces Extra Bold" pitchFamily="34" charset="0"/>
                <a:ea typeface="Fraunces Extra Bold" pitchFamily="34" charset="-122"/>
                <a:cs typeface="Fraunces Extra Bold" pitchFamily="34" charset="-120"/>
              </a:rPr>
              <a:t>35B</a:t>
            </a:r>
            <a:endParaRPr lang="en-US" sz="5050" dirty="0"/>
          </a:p>
        </p:txBody>
      </p:sp>
      <p:sp>
        <p:nvSpPr>
          <p:cNvPr id="11" name="Text 8"/>
          <p:cNvSpPr/>
          <p:nvPr/>
        </p:nvSpPr>
        <p:spPr>
          <a:xfrm>
            <a:off x="6095405" y="3626882"/>
            <a:ext cx="2439472" cy="304919"/>
          </a:xfrm>
          <a:prstGeom prst="rect">
            <a:avLst/>
          </a:prstGeom>
          <a:noFill/>
          <a:ln/>
        </p:spPr>
        <p:txBody>
          <a:bodyPr wrap="none" lIns="0" tIns="0" rIns="0" bIns="0" rtlCol="0" anchor="t"/>
          <a:lstStyle/>
          <a:p>
            <a:pPr marL="0" indent="0" algn="ct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New Mexico</a:t>
            </a:r>
            <a:endParaRPr lang="en-US" sz="1900" dirty="0"/>
          </a:p>
        </p:txBody>
      </p:sp>
      <p:sp>
        <p:nvSpPr>
          <p:cNvPr id="12" name="Text 9"/>
          <p:cNvSpPr/>
          <p:nvPr/>
        </p:nvSpPr>
        <p:spPr>
          <a:xfrm>
            <a:off x="5201960" y="4048839"/>
            <a:ext cx="4226362" cy="312182"/>
          </a:xfrm>
          <a:prstGeom prst="rect">
            <a:avLst/>
          </a:prstGeom>
          <a:noFill/>
          <a:ln/>
        </p:spPr>
        <p:txBody>
          <a:bodyPr wrap="none" lIns="0" tIns="0" rIns="0" bIns="0" rtlCol="0" anchor="t"/>
          <a:lstStyle/>
          <a:p>
            <a:pPr marL="0" indent="0" algn="ctr">
              <a:lnSpc>
                <a:spcPts val="2450"/>
              </a:lnSpc>
              <a:buNone/>
            </a:pPr>
            <a:r>
              <a:rPr lang="en-US" sz="1500" dirty="0">
                <a:solidFill>
                  <a:srgbClr val="405449"/>
                </a:solidFill>
                <a:latin typeface="Nobile" pitchFamily="34" charset="0"/>
                <a:ea typeface="Nobile" pitchFamily="34" charset="-122"/>
                <a:cs typeface="Nobile" pitchFamily="34" charset="-120"/>
              </a:rPr>
              <a:t>Strong energy sector</a:t>
            </a:r>
            <a:endParaRPr lang="en-US" sz="1500" dirty="0"/>
          </a:p>
        </p:txBody>
      </p:sp>
      <p:sp>
        <p:nvSpPr>
          <p:cNvPr id="13" name="Text 10"/>
          <p:cNvSpPr/>
          <p:nvPr/>
        </p:nvSpPr>
        <p:spPr>
          <a:xfrm>
            <a:off x="9720977" y="2739033"/>
            <a:ext cx="4226362" cy="644009"/>
          </a:xfrm>
          <a:prstGeom prst="rect">
            <a:avLst/>
          </a:prstGeom>
          <a:noFill/>
          <a:ln/>
        </p:spPr>
        <p:txBody>
          <a:bodyPr wrap="none" lIns="0" tIns="0" rIns="0" bIns="0" rtlCol="0" anchor="t"/>
          <a:lstStyle/>
          <a:p>
            <a:pPr marL="0" indent="0" algn="ctr">
              <a:lnSpc>
                <a:spcPts val="5050"/>
              </a:lnSpc>
              <a:buNone/>
            </a:pPr>
            <a:r>
              <a:rPr lang="en-US" sz="5050" b="1" dirty="0">
                <a:solidFill>
                  <a:srgbClr val="405449"/>
                </a:solidFill>
                <a:latin typeface="Fraunces Extra Bold" pitchFamily="34" charset="0"/>
                <a:ea typeface="Fraunces Extra Bold" pitchFamily="34" charset="-122"/>
                <a:cs typeface="Fraunces Extra Bold" pitchFamily="34" charset="-120"/>
              </a:rPr>
              <a:t>35B</a:t>
            </a:r>
            <a:endParaRPr lang="en-US" sz="5050" dirty="0"/>
          </a:p>
        </p:txBody>
      </p:sp>
      <p:sp>
        <p:nvSpPr>
          <p:cNvPr id="14" name="Text 11"/>
          <p:cNvSpPr/>
          <p:nvPr/>
        </p:nvSpPr>
        <p:spPr>
          <a:xfrm>
            <a:off x="10614422" y="3626882"/>
            <a:ext cx="2439472" cy="304919"/>
          </a:xfrm>
          <a:prstGeom prst="rect">
            <a:avLst/>
          </a:prstGeom>
          <a:noFill/>
          <a:ln/>
        </p:spPr>
        <p:txBody>
          <a:bodyPr wrap="none" lIns="0" tIns="0" rIns="0" bIns="0" rtlCol="0" anchor="t"/>
          <a:lstStyle/>
          <a:p>
            <a:pPr marL="0" indent="0" algn="ct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Wyoming</a:t>
            </a:r>
            <a:endParaRPr lang="en-US" sz="1900" dirty="0"/>
          </a:p>
        </p:txBody>
      </p:sp>
      <p:sp>
        <p:nvSpPr>
          <p:cNvPr id="15" name="Text 12"/>
          <p:cNvSpPr/>
          <p:nvPr/>
        </p:nvSpPr>
        <p:spPr>
          <a:xfrm>
            <a:off x="9720977" y="4048839"/>
            <a:ext cx="4226362" cy="312182"/>
          </a:xfrm>
          <a:prstGeom prst="rect">
            <a:avLst/>
          </a:prstGeom>
          <a:noFill/>
          <a:ln/>
        </p:spPr>
        <p:txBody>
          <a:bodyPr wrap="none" lIns="0" tIns="0" rIns="0" bIns="0" rtlCol="0" anchor="t"/>
          <a:lstStyle/>
          <a:p>
            <a:pPr marL="0" indent="0" algn="ctr">
              <a:lnSpc>
                <a:spcPts val="2450"/>
              </a:lnSpc>
              <a:buNone/>
            </a:pPr>
            <a:r>
              <a:rPr lang="en-US" sz="1500" dirty="0">
                <a:solidFill>
                  <a:srgbClr val="405449"/>
                </a:solidFill>
                <a:latin typeface="Nobile" pitchFamily="34" charset="0"/>
                <a:ea typeface="Nobile" pitchFamily="34" charset="-122"/>
                <a:cs typeface="Nobile" pitchFamily="34" charset="-120"/>
              </a:rPr>
              <a:t>Key mineral resources</a:t>
            </a:r>
            <a:endParaRPr lang="en-US" sz="1500" dirty="0"/>
          </a:p>
        </p:txBody>
      </p:sp>
      <p:sp>
        <p:nvSpPr>
          <p:cNvPr id="16" name="Text 13"/>
          <p:cNvSpPr/>
          <p:nvPr/>
        </p:nvSpPr>
        <p:spPr>
          <a:xfrm>
            <a:off x="683062" y="4653677"/>
            <a:ext cx="3255288" cy="304919"/>
          </a:xfrm>
          <a:prstGeom prst="rect">
            <a:avLst/>
          </a:prstGeom>
          <a:noFill/>
          <a:ln/>
        </p:spPr>
        <p:txBody>
          <a:bodyPr wrap="none" lIns="0" tIns="0" rIns="0" bIns="0" rtlCol="0" anchor="t"/>
          <a:lstStyle/>
          <a:p>
            <a:pPr marL="0" indent="0">
              <a:lnSpc>
                <a:spcPts val="2400"/>
              </a:lnSpc>
              <a:buNone/>
            </a:pPr>
            <a:r>
              <a:rPr lang="en-US" sz="1900" b="1" dirty="0">
                <a:solidFill>
                  <a:srgbClr val="3B4540"/>
                </a:solidFill>
                <a:latin typeface="Fraunces Extra Bold" pitchFamily="34" charset="0"/>
                <a:ea typeface="Fraunces Extra Bold" pitchFamily="34" charset="-122"/>
                <a:cs typeface="Fraunces Extra Bold" pitchFamily="34" charset="-120"/>
              </a:rPr>
              <a:t>Leading Revenue Counties</a:t>
            </a:r>
            <a:endParaRPr lang="en-US" sz="1900" dirty="0"/>
          </a:p>
        </p:txBody>
      </p:sp>
      <p:sp>
        <p:nvSpPr>
          <p:cNvPr id="17" name="Shape 14"/>
          <p:cNvSpPr/>
          <p:nvPr/>
        </p:nvSpPr>
        <p:spPr>
          <a:xfrm>
            <a:off x="683062" y="5251252"/>
            <a:ext cx="6534626" cy="1124426"/>
          </a:xfrm>
          <a:prstGeom prst="roundRect">
            <a:avLst>
              <a:gd name="adj" fmla="val 15621"/>
            </a:avLst>
          </a:prstGeom>
          <a:solidFill>
            <a:srgbClr val="E8F3E8"/>
          </a:solidFill>
          <a:ln/>
        </p:spPr>
      </p:sp>
      <p:sp>
        <p:nvSpPr>
          <p:cNvPr id="18" name="Text 15"/>
          <p:cNvSpPr/>
          <p:nvPr/>
        </p:nvSpPr>
        <p:spPr>
          <a:xfrm>
            <a:off x="878205" y="544639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Carbon</a:t>
            </a:r>
            <a:endParaRPr lang="en-US" sz="1900" dirty="0"/>
          </a:p>
        </p:txBody>
      </p:sp>
      <p:sp>
        <p:nvSpPr>
          <p:cNvPr id="19" name="Text 16"/>
          <p:cNvSpPr/>
          <p:nvPr/>
        </p:nvSpPr>
        <p:spPr>
          <a:xfrm>
            <a:off x="878205" y="586835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₹158 billion in revenue</a:t>
            </a:r>
            <a:endParaRPr lang="en-US" sz="1500" dirty="0"/>
          </a:p>
        </p:txBody>
      </p:sp>
      <p:sp>
        <p:nvSpPr>
          <p:cNvPr id="20" name="Shape 17"/>
          <p:cNvSpPr/>
          <p:nvPr/>
        </p:nvSpPr>
        <p:spPr>
          <a:xfrm>
            <a:off x="7412831" y="5251252"/>
            <a:ext cx="6534626" cy="1124426"/>
          </a:xfrm>
          <a:prstGeom prst="roundRect">
            <a:avLst>
              <a:gd name="adj" fmla="val 15621"/>
            </a:avLst>
          </a:prstGeom>
          <a:solidFill>
            <a:srgbClr val="E8F3E8"/>
          </a:solidFill>
          <a:ln/>
        </p:spPr>
      </p:sp>
      <p:sp>
        <p:nvSpPr>
          <p:cNvPr id="21" name="Text 18"/>
          <p:cNvSpPr/>
          <p:nvPr/>
        </p:nvSpPr>
        <p:spPr>
          <a:xfrm>
            <a:off x="7607975" y="544639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Campbell</a:t>
            </a:r>
            <a:endParaRPr lang="en-US" sz="1900" dirty="0"/>
          </a:p>
        </p:txBody>
      </p:sp>
      <p:sp>
        <p:nvSpPr>
          <p:cNvPr id="22" name="Text 19"/>
          <p:cNvSpPr/>
          <p:nvPr/>
        </p:nvSpPr>
        <p:spPr>
          <a:xfrm>
            <a:off x="7607975" y="586835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₹35 billion in revenue</a:t>
            </a:r>
            <a:endParaRPr lang="en-US" sz="1500" dirty="0"/>
          </a:p>
        </p:txBody>
      </p:sp>
      <p:sp>
        <p:nvSpPr>
          <p:cNvPr id="23" name="Shape 20"/>
          <p:cNvSpPr/>
          <p:nvPr/>
        </p:nvSpPr>
        <p:spPr>
          <a:xfrm>
            <a:off x="683062" y="6570821"/>
            <a:ext cx="6534626" cy="1124426"/>
          </a:xfrm>
          <a:prstGeom prst="roundRect">
            <a:avLst>
              <a:gd name="adj" fmla="val 15621"/>
            </a:avLst>
          </a:prstGeom>
          <a:solidFill>
            <a:srgbClr val="E8F3E8"/>
          </a:solidFill>
          <a:ln/>
        </p:spPr>
      </p:sp>
      <p:sp>
        <p:nvSpPr>
          <p:cNvPr id="24" name="Text 21"/>
          <p:cNvSpPr/>
          <p:nvPr/>
        </p:nvSpPr>
        <p:spPr>
          <a:xfrm>
            <a:off x="878205" y="676596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Eddy County</a:t>
            </a:r>
            <a:endParaRPr lang="en-US" sz="1900" dirty="0"/>
          </a:p>
        </p:txBody>
      </p:sp>
      <p:sp>
        <p:nvSpPr>
          <p:cNvPr id="25" name="Text 22"/>
          <p:cNvSpPr/>
          <p:nvPr/>
        </p:nvSpPr>
        <p:spPr>
          <a:xfrm>
            <a:off x="878205" y="718792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₹6 billion in revenue</a:t>
            </a:r>
            <a:endParaRPr lang="en-US" sz="1500" dirty="0"/>
          </a:p>
        </p:txBody>
      </p:sp>
      <p:sp>
        <p:nvSpPr>
          <p:cNvPr id="26" name="Shape 23"/>
          <p:cNvSpPr/>
          <p:nvPr/>
        </p:nvSpPr>
        <p:spPr>
          <a:xfrm>
            <a:off x="7412831" y="6570821"/>
            <a:ext cx="6534626" cy="1124426"/>
          </a:xfrm>
          <a:prstGeom prst="roundRect">
            <a:avLst>
              <a:gd name="adj" fmla="val 15621"/>
            </a:avLst>
          </a:prstGeom>
          <a:solidFill>
            <a:srgbClr val="E8F3E8"/>
          </a:solidFill>
          <a:ln/>
        </p:spPr>
      </p:sp>
      <p:sp>
        <p:nvSpPr>
          <p:cNvPr id="27" name="Text 24"/>
          <p:cNvSpPr/>
          <p:nvPr/>
        </p:nvSpPr>
        <p:spPr>
          <a:xfrm>
            <a:off x="7607975" y="6765965"/>
            <a:ext cx="2439472" cy="304919"/>
          </a:xfrm>
          <a:prstGeom prst="rect">
            <a:avLst/>
          </a:prstGeom>
          <a:noFill/>
          <a:ln/>
        </p:spPr>
        <p:txBody>
          <a:bodyPr wrap="none" lIns="0" tIns="0" rIns="0" bIns="0" rtlCol="0" anchor="t"/>
          <a:lstStyle/>
          <a:p>
            <a:pPr marL="0" indent="0">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Lea &amp; Sublette</a:t>
            </a:r>
            <a:endParaRPr lang="en-US" sz="1900" dirty="0"/>
          </a:p>
        </p:txBody>
      </p:sp>
      <p:sp>
        <p:nvSpPr>
          <p:cNvPr id="28" name="Text 25"/>
          <p:cNvSpPr/>
          <p:nvPr/>
        </p:nvSpPr>
        <p:spPr>
          <a:xfrm>
            <a:off x="7607975" y="7187922"/>
            <a:ext cx="6144339" cy="312182"/>
          </a:xfrm>
          <a:prstGeom prst="rect">
            <a:avLst/>
          </a:prstGeom>
          <a:noFill/>
          <a:ln/>
        </p:spPr>
        <p:txBody>
          <a:bodyPr wrap="none" lIns="0" tIns="0" rIns="0" bIns="0" rtlCol="0" anchor="t"/>
          <a:lstStyle/>
          <a:p>
            <a:pPr marL="0" indent="0">
              <a:lnSpc>
                <a:spcPts val="2450"/>
              </a:lnSpc>
              <a:buNone/>
            </a:pPr>
            <a:r>
              <a:rPr lang="en-US" sz="1500" dirty="0">
                <a:solidFill>
                  <a:srgbClr val="405449"/>
                </a:solidFill>
                <a:latin typeface="Nobile" pitchFamily="34" charset="0"/>
                <a:ea typeface="Nobile" pitchFamily="34" charset="-122"/>
                <a:cs typeface="Nobile" pitchFamily="34" charset="-120"/>
              </a:rPr>
              <a:t>₹5 billion each in revenue</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0332"/>
          </a:xfrm>
          <a:prstGeom prst="rect">
            <a:avLst/>
          </a:prstGeom>
        </p:spPr>
      </p:pic>
      <p:sp>
        <p:nvSpPr>
          <p:cNvPr id="3" name="Text 0"/>
          <p:cNvSpPr/>
          <p:nvPr/>
        </p:nvSpPr>
        <p:spPr>
          <a:xfrm>
            <a:off x="744855" y="3245525"/>
            <a:ext cx="5320784" cy="665083"/>
          </a:xfrm>
          <a:prstGeom prst="rect">
            <a:avLst/>
          </a:prstGeom>
          <a:noFill/>
          <a:ln/>
        </p:spPr>
        <p:txBody>
          <a:bodyPr wrap="none" lIns="0" tIns="0" rIns="0" bIns="0" rtlCol="0" anchor="t"/>
          <a:lstStyle/>
          <a:p>
            <a:pPr marL="0" indent="0">
              <a:lnSpc>
                <a:spcPts val="5200"/>
              </a:lnSpc>
              <a:buNone/>
            </a:pPr>
            <a:r>
              <a:rPr lang="en-US" sz="4150" b="1" dirty="0">
                <a:solidFill>
                  <a:srgbClr val="3B4540"/>
                </a:solidFill>
                <a:latin typeface="Fraunces Extra Bold" pitchFamily="34" charset="0"/>
                <a:ea typeface="Fraunces Extra Bold" pitchFamily="34" charset="-122"/>
                <a:cs typeface="Fraunces Extra Bold" pitchFamily="34" charset="-120"/>
              </a:rPr>
              <a:t>Recommendations</a:t>
            </a:r>
            <a:endParaRPr lang="en-US" sz="4150" dirty="0"/>
          </a:p>
        </p:txBody>
      </p:sp>
      <p:sp>
        <p:nvSpPr>
          <p:cNvPr id="4" name="Shape 1"/>
          <p:cNvSpPr/>
          <p:nvPr/>
        </p:nvSpPr>
        <p:spPr>
          <a:xfrm>
            <a:off x="744855" y="4469249"/>
            <a:ext cx="478869" cy="478869"/>
          </a:xfrm>
          <a:prstGeom prst="roundRect">
            <a:avLst>
              <a:gd name="adj" fmla="val 40001"/>
            </a:avLst>
          </a:prstGeom>
          <a:solidFill>
            <a:srgbClr val="E8F3E8"/>
          </a:solidFill>
          <a:ln/>
        </p:spPr>
      </p:sp>
      <p:sp>
        <p:nvSpPr>
          <p:cNvPr id="5" name="Text 2"/>
          <p:cNvSpPr/>
          <p:nvPr/>
        </p:nvSpPr>
        <p:spPr>
          <a:xfrm>
            <a:off x="904637" y="4549021"/>
            <a:ext cx="159306" cy="319207"/>
          </a:xfrm>
          <a:prstGeom prst="rect">
            <a:avLst/>
          </a:prstGeom>
          <a:noFill/>
          <a:ln/>
        </p:spPr>
        <p:txBody>
          <a:bodyPr wrap="none" lIns="0" tIns="0" rIns="0" bIns="0" rtlCol="0" anchor="t"/>
          <a:lstStyle/>
          <a:p>
            <a:pPr marL="0" indent="0" algn="ctr">
              <a:lnSpc>
                <a:spcPts val="2500"/>
              </a:lnSpc>
              <a:buNone/>
            </a:pPr>
            <a:r>
              <a:rPr lang="en-US" sz="2500" b="1" dirty="0">
                <a:solidFill>
                  <a:srgbClr val="405449"/>
                </a:solidFill>
                <a:latin typeface="Fraunces Extra Bold" pitchFamily="34" charset="0"/>
                <a:ea typeface="Fraunces Extra Bold" pitchFamily="34" charset="-122"/>
                <a:cs typeface="Fraunces Extra Bold" pitchFamily="34" charset="-120"/>
              </a:rPr>
              <a:t>1</a:t>
            </a:r>
            <a:endParaRPr lang="en-US" sz="2500" dirty="0"/>
          </a:p>
        </p:txBody>
      </p:sp>
      <p:sp>
        <p:nvSpPr>
          <p:cNvPr id="6" name="Text 3"/>
          <p:cNvSpPr/>
          <p:nvPr/>
        </p:nvSpPr>
        <p:spPr>
          <a:xfrm>
            <a:off x="1436489" y="4469249"/>
            <a:ext cx="3546753" cy="664845"/>
          </a:xfrm>
          <a:prstGeom prst="rect">
            <a:avLst/>
          </a:prstGeom>
          <a:noFill/>
          <a:ln/>
        </p:spPr>
        <p:txBody>
          <a:bodyPr wrap="square" lIns="0" tIns="0" rIns="0" bIns="0" rtlCol="0" anchor="t"/>
          <a:lstStyle/>
          <a:p>
            <a:pPr marL="0" indent="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Energy Portfolio Diversification</a:t>
            </a:r>
            <a:endParaRPr lang="en-US" sz="2050" dirty="0"/>
          </a:p>
        </p:txBody>
      </p:sp>
      <p:sp>
        <p:nvSpPr>
          <p:cNvPr id="7" name="Text 4"/>
          <p:cNvSpPr/>
          <p:nvPr/>
        </p:nvSpPr>
        <p:spPr>
          <a:xfrm>
            <a:off x="1436489" y="5261729"/>
            <a:ext cx="3546753" cy="2043113"/>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Balance traditional oil &amp; gas revenue with renewable energy investments, particularly in wind and geothermal power, to ensure sustainable long-term growth and market adaptability.</a:t>
            </a:r>
            <a:endParaRPr lang="en-US" sz="1650" dirty="0"/>
          </a:p>
        </p:txBody>
      </p:sp>
      <p:sp>
        <p:nvSpPr>
          <p:cNvPr id="8" name="Shape 5"/>
          <p:cNvSpPr/>
          <p:nvPr/>
        </p:nvSpPr>
        <p:spPr>
          <a:xfrm>
            <a:off x="5196007" y="4469249"/>
            <a:ext cx="478869" cy="478869"/>
          </a:xfrm>
          <a:prstGeom prst="roundRect">
            <a:avLst>
              <a:gd name="adj" fmla="val 40001"/>
            </a:avLst>
          </a:prstGeom>
          <a:solidFill>
            <a:srgbClr val="E8F3E8"/>
          </a:solidFill>
          <a:ln/>
        </p:spPr>
      </p:sp>
      <p:sp>
        <p:nvSpPr>
          <p:cNvPr id="9" name="Text 6"/>
          <p:cNvSpPr/>
          <p:nvPr/>
        </p:nvSpPr>
        <p:spPr>
          <a:xfrm>
            <a:off x="5331143" y="4549021"/>
            <a:ext cx="208598" cy="319207"/>
          </a:xfrm>
          <a:prstGeom prst="rect">
            <a:avLst/>
          </a:prstGeom>
          <a:noFill/>
          <a:ln/>
        </p:spPr>
        <p:txBody>
          <a:bodyPr wrap="none" lIns="0" tIns="0" rIns="0" bIns="0" rtlCol="0" anchor="t"/>
          <a:lstStyle/>
          <a:p>
            <a:pPr marL="0" indent="0" algn="ctr">
              <a:lnSpc>
                <a:spcPts val="2500"/>
              </a:lnSpc>
              <a:buNone/>
            </a:pPr>
            <a:r>
              <a:rPr lang="en-US" sz="2500" b="1" dirty="0">
                <a:solidFill>
                  <a:srgbClr val="405449"/>
                </a:solidFill>
                <a:latin typeface="Fraunces Extra Bold" pitchFamily="34" charset="0"/>
                <a:ea typeface="Fraunces Extra Bold" pitchFamily="34" charset="-122"/>
                <a:cs typeface="Fraunces Extra Bold" pitchFamily="34" charset="-120"/>
              </a:rPr>
              <a:t>2</a:t>
            </a:r>
            <a:endParaRPr lang="en-US" sz="2500" dirty="0"/>
          </a:p>
        </p:txBody>
      </p:sp>
      <p:sp>
        <p:nvSpPr>
          <p:cNvPr id="10" name="Text 7"/>
          <p:cNvSpPr/>
          <p:nvPr/>
        </p:nvSpPr>
        <p:spPr>
          <a:xfrm>
            <a:off x="5887641" y="4469249"/>
            <a:ext cx="3546753" cy="664845"/>
          </a:xfrm>
          <a:prstGeom prst="rect">
            <a:avLst/>
          </a:prstGeom>
          <a:noFill/>
          <a:ln/>
        </p:spPr>
        <p:txBody>
          <a:bodyPr wrap="square" lIns="0" tIns="0" rIns="0" bIns="0" rtlCol="0" anchor="t"/>
          <a:lstStyle/>
          <a:p>
            <a:pPr marL="0" indent="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Geographic Revenue Optimization</a:t>
            </a:r>
            <a:endParaRPr lang="en-US" sz="2050" dirty="0"/>
          </a:p>
        </p:txBody>
      </p:sp>
      <p:sp>
        <p:nvSpPr>
          <p:cNvPr id="11" name="Text 8"/>
          <p:cNvSpPr/>
          <p:nvPr/>
        </p:nvSpPr>
        <p:spPr>
          <a:xfrm>
            <a:off x="5887641" y="5261729"/>
            <a:ext cx="3546753" cy="2043113"/>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Expand operations in high-performing regions like Campbell, Eddy, and Lea counties while exploring new territories for mineral leases to maximize geographical revenue potential.</a:t>
            </a:r>
            <a:endParaRPr lang="en-US" sz="1650" dirty="0"/>
          </a:p>
        </p:txBody>
      </p:sp>
      <p:sp>
        <p:nvSpPr>
          <p:cNvPr id="12" name="Shape 9"/>
          <p:cNvSpPr/>
          <p:nvPr/>
        </p:nvSpPr>
        <p:spPr>
          <a:xfrm>
            <a:off x="9647158" y="4469249"/>
            <a:ext cx="478869" cy="478869"/>
          </a:xfrm>
          <a:prstGeom prst="roundRect">
            <a:avLst>
              <a:gd name="adj" fmla="val 40001"/>
            </a:avLst>
          </a:prstGeom>
          <a:solidFill>
            <a:srgbClr val="E8F3E8"/>
          </a:solidFill>
          <a:ln/>
        </p:spPr>
      </p:sp>
      <p:sp>
        <p:nvSpPr>
          <p:cNvPr id="13" name="Text 10"/>
          <p:cNvSpPr/>
          <p:nvPr/>
        </p:nvSpPr>
        <p:spPr>
          <a:xfrm>
            <a:off x="9790152" y="4549021"/>
            <a:ext cx="192762" cy="319207"/>
          </a:xfrm>
          <a:prstGeom prst="rect">
            <a:avLst/>
          </a:prstGeom>
          <a:noFill/>
          <a:ln/>
        </p:spPr>
        <p:txBody>
          <a:bodyPr wrap="none" lIns="0" tIns="0" rIns="0" bIns="0" rtlCol="0" anchor="t"/>
          <a:lstStyle/>
          <a:p>
            <a:pPr marL="0" indent="0" algn="ctr">
              <a:lnSpc>
                <a:spcPts val="2500"/>
              </a:lnSpc>
              <a:buNone/>
            </a:pPr>
            <a:r>
              <a:rPr lang="en-US" sz="2500" b="1" dirty="0">
                <a:solidFill>
                  <a:srgbClr val="405449"/>
                </a:solidFill>
                <a:latin typeface="Fraunces Extra Bold" pitchFamily="34" charset="0"/>
                <a:ea typeface="Fraunces Extra Bold" pitchFamily="34" charset="-122"/>
                <a:cs typeface="Fraunces Extra Bold" pitchFamily="34" charset="-120"/>
              </a:rPr>
              <a:t>3</a:t>
            </a:r>
            <a:endParaRPr lang="en-US" sz="2500" dirty="0"/>
          </a:p>
        </p:txBody>
      </p:sp>
      <p:sp>
        <p:nvSpPr>
          <p:cNvPr id="14" name="Text 11"/>
          <p:cNvSpPr/>
          <p:nvPr/>
        </p:nvSpPr>
        <p:spPr>
          <a:xfrm>
            <a:off x="10338792" y="4469249"/>
            <a:ext cx="3546753" cy="664845"/>
          </a:xfrm>
          <a:prstGeom prst="rect">
            <a:avLst/>
          </a:prstGeom>
          <a:noFill/>
          <a:ln/>
        </p:spPr>
        <p:txBody>
          <a:bodyPr wrap="square" lIns="0" tIns="0" rIns="0" bIns="0" rtlCol="0" anchor="t"/>
          <a:lstStyle/>
          <a:p>
            <a:pPr marL="0" indent="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Mineral Lease Management</a:t>
            </a:r>
            <a:endParaRPr lang="en-US" sz="2050" dirty="0"/>
          </a:p>
        </p:txBody>
      </p:sp>
      <p:sp>
        <p:nvSpPr>
          <p:cNvPr id="15" name="Text 12"/>
          <p:cNvSpPr/>
          <p:nvPr/>
        </p:nvSpPr>
        <p:spPr>
          <a:xfrm>
            <a:off x="10338792" y="5261729"/>
            <a:ext cx="3546753" cy="2383631"/>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Strengthen focus on top-performing mineral leases across oil, natural gas, and diverse mineral resources, with particular emphasis on optimizing processing and distribution channels.</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4399"/>
          </a:xfrm>
          <a:prstGeom prst="rect">
            <a:avLst/>
          </a:prstGeom>
        </p:spPr>
      </p:pic>
      <p:sp>
        <p:nvSpPr>
          <p:cNvPr id="3" name="Text 0"/>
          <p:cNvSpPr/>
          <p:nvPr/>
        </p:nvSpPr>
        <p:spPr>
          <a:xfrm>
            <a:off x="787956" y="3434001"/>
            <a:ext cx="5628918" cy="703659"/>
          </a:xfrm>
          <a:prstGeom prst="rect">
            <a:avLst/>
          </a:prstGeom>
          <a:noFill/>
          <a:ln/>
        </p:spPr>
        <p:txBody>
          <a:bodyPr wrap="none" lIns="0" tIns="0" rIns="0" bIns="0" rtlCol="0" anchor="t"/>
          <a:lstStyle/>
          <a:p>
            <a:pPr marL="0" indent="0">
              <a:lnSpc>
                <a:spcPts val="5500"/>
              </a:lnSpc>
              <a:buNone/>
            </a:pPr>
            <a:r>
              <a:rPr lang="en-US" sz="4400" b="1" dirty="0">
                <a:solidFill>
                  <a:srgbClr val="3B4540"/>
                </a:solidFill>
                <a:latin typeface="Fraunces Extra Bold" pitchFamily="34" charset="0"/>
                <a:ea typeface="Fraunces Extra Bold" pitchFamily="34" charset="-122"/>
                <a:cs typeface="Fraunces Extra Bold" pitchFamily="34" charset="-120"/>
              </a:rPr>
              <a:t>Conclusion</a:t>
            </a:r>
            <a:endParaRPr lang="en-US" sz="4400" dirty="0"/>
          </a:p>
        </p:txBody>
      </p:sp>
      <p:sp>
        <p:nvSpPr>
          <p:cNvPr id="4" name="Text 1"/>
          <p:cNvSpPr/>
          <p:nvPr/>
        </p:nvSpPr>
        <p:spPr>
          <a:xfrm>
            <a:off x="787956" y="4475321"/>
            <a:ext cx="13054489" cy="1800820"/>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Our comprehensive revenue analysis reveals a robust and diverse portfolio, with strong performance across mineral leases, particularly in oil and natural gas sectors. The geographical concentration in key regions like Campbell, Eddy, and Lea counties provides a solid foundation for sustained growth. By leveraging our strengths in mineral lease management and implementing strategic recommendations for energy portfolio diversification, we are well-positioned to optimize revenue streams and capture new market opportunities.</a:t>
            </a:r>
            <a:endParaRPr lang="en-US" sz="1750" dirty="0"/>
          </a:p>
        </p:txBody>
      </p:sp>
      <p:sp>
        <p:nvSpPr>
          <p:cNvPr id="5" name="Text 2"/>
          <p:cNvSpPr/>
          <p:nvPr/>
        </p:nvSpPr>
        <p:spPr>
          <a:xfrm>
            <a:off x="787956" y="6529387"/>
            <a:ext cx="13054489" cy="1080492"/>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Moving forward, our data-driven approach will continue to guide resource allocation, strengthen our market presence in high-performing regions, and drive sustainable growth across our diversified energy portfolio. This analysis provides a clear roadmap for maximizing returns while adapting to evolving market dynamics.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61424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3" name="Text 1"/>
          <p:cNvSpPr/>
          <p:nvPr/>
        </p:nvSpPr>
        <p:spPr>
          <a:xfrm>
            <a:off x="793790" y="223230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p:cNvSpPr/>
          <p:nvPr/>
        </p:nvSpPr>
        <p:spPr>
          <a:xfrm>
            <a:off x="793790" y="2850356"/>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3"/>
          <p:cNvSpPr/>
          <p:nvPr/>
        </p:nvSpPr>
        <p:spPr>
          <a:xfrm>
            <a:off x="793790" y="3553420"/>
            <a:ext cx="8324493"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                                           Thank You!</a:t>
            </a:r>
            <a:endParaRPr lang="en-US" sz="4450" dirty="0"/>
          </a:p>
        </p:txBody>
      </p:sp>
      <p:sp>
        <p:nvSpPr>
          <p:cNvPr id="6" name="Text 4"/>
          <p:cNvSpPr/>
          <p:nvPr/>
        </p:nvSpPr>
        <p:spPr>
          <a:xfrm>
            <a:off x="793790" y="4602361"/>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5"/>
          <p:cNvSpPr/>
          <p:nvPr/>
        </p:nvSpPr>
        <p:spPr>
          <a:xfrm>
            <a:off x="793790" y="5220414"/>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 6"/>
          <p:cNvSpPr/>
          <p:nvPr/>
        </p:nvSpPr>
        <p:spPr>
          <a:xfrm>
            <a:off x="793790" y="5838468"/>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9" name="Text 7"/>
          <p:cNvSpPr/>
          <p:nvPr/>
        </p:nvSpPr>
        <p:spPr>
          <a:xfrm>
            <a:off x="793790" y="6456521"/>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67269" y="861418"/>
            <a:ext cx="14630400" cy="708779"/>
          </a:xfrm>
          <a:prstGeom prst="rect">
            <a:avLst/>
          </a:prstGeom>
          <a:noFill/>
          <a:ln/>
        </p:spPr>
        <p:txBody>
          <a:bodyPr wrap="none" lIns="0" tIns="0" rIns="0" bIns="0" rtlCol="0" anchor="t"/>
          <a:lstStyle/>
          <a:p>
            <a:pPr marL="0" indent="0" algn="ctr">
              <a:lnSpc>
                <a:spcPts val="5550"/>
              </a:lnSpc>
              <a:buNone/>
            </a:pPr>
            <a:r>
              <a:rPr lang="en-US" sz="9600" b="1" dirty="0">
                <a:ln w="22225">
                  <a:solidFill>
                    <a:schemeClr val="accent2"/>
                  </a:solidFill>
                  <a:prstDash val="solid"/>
                </a:ln>
                <a:solidFill>
                  <a:srgbClr val="002060"/>
                </a:solidFill>
                <a:latin typeface="Fraunces Extra Bold" pitchFamily="34" charset="0"/>
                <a:ea typeface="Fraunces Extra Bold" pitchFamily="34" charset="-122"/>
                <a:cs typeface="Fraunces Extra Bold" pitchFamily="34" charset="-120"/>
              </a:rPr>
              <a:t>Outline</a:t>
            </a:r>
            <a:endParaRPr lang="en-US" sz="9600" b="1" dirty="0">
              <a:ln w="22225">
                <a:solidFill>
                  <a:schemeClr val="accent2"/>
                </a:solidFill>
                <a:prstDash val="solid"/>
              </a:ln>
              <a:solidFill>
                <a:srgbClr val="002060"/>
              </a:solidFill>
            </a:endParaRPr>
          </a:p>
        </p:txBody>
      </p:sp>
      <p:sp>
        <p:nvSpPr>
          <p:cNvPr id="5" name="Text 3"/>
          <p:cNvSpPr/>
          <p:nvPr/>
        </p:nvSpPr>
        <p:spPr>
          <a:xfrm>
            <a:off x="1660193" y="3907680"/>
            <a:ext cx="5185918" cy="2290833"/>
          </a:xfrm>
          <a:prstGeom prst="rect">
            <a:avLst/>
          </a:prstGeom>
          <a:noFill/>
          <a:ln/>
        </p:spPr>
        <p:txBody>
          <a:bodyPr wrap="square" lIns="0" tIns="0" rIns="0" bIns="0" rtlCol="0" anchor="t"/>
          <a:lstStyle/>
          <a:p>
            <a:pPr>
              <a:lnSpc>
                <a:spcPts val="2750"/>
              </a:lnSpc>
            </a:pPr>
            <a:endParaRPr lang="en-US" sz="2200" b="1" dirty="0">
              <a:solidFill>
                <a:srgbClr val="405449"/>
              </a:solidFill>
              <a:latin typeface="Fraunces Extra Bold" pitchFamily="34" charset="0"/>
            </a:endParaRPr>
          </a:p>
          <a:p>
            <a:pPr>
              <a:lnSpc>
                <a:spcPts val="2750"/>
              </a:lnSpc>
            </a:pPr>
            <a:endParaRPr lang="en-US" sz="2200" b="1" dirty="0">
              <a:solidFill>
                <a:srgbClr val="405449"/>
              </a:solidFill>
              <a:latin typeface="Fraunces Extra Bold" pitchFamily="34" charset="0"/>
            </a:endParaRPr>
          </a:p>
          <a:p>
            <a:pPr>
              <a:lnSpc>
                <a:spcPts val="2750"/>
              </a:lnSpc>
            </a:pPr>
            <a:endParaRPr lang="en-US" sz="2200" b="1" dirty="0">
              <a:solidFill>
                <a:srgbClr val="405449"/>
              </a:solidFill>
              <a:latin typeface="Fraunces Extra Bold" pitchFamily="34" charset="0"/>
            </a:endParaRPr>
          </a:p>
          <a:p>
            <a:pPr>
              <a:lnSpc>
                <a:spcPts val="2750"/>
              </a:lnSpc>
            </a:pPr>
            <a:endParaRPr lang="en-US" sz="2200" dirty="0"/>
          </a:p>
          <a:p>
            <a:pPr marL="0" indent="0">
              <a:lnSpc>
                <a:spcPts val="2750"/>
              </a:lnSpc>
              <a:buNone/>
            </a:pPr>
            <a:endParaRPr lang="en-US" sz="2200" dirty="0"/>
          </a:p>
        </p:txBody>
      </p:sp>
      <p:sp>
        <p:nvSpPr>
          <p:cNvPr id="8" name="Text 6"/>
          <p:cNvSpPr/>
          <p:nvPr/>
        </p:nvSpPr>
        <p:spPr>
          <a:xfrm>
            <a:off x="5829010" y="1580677"/>
            <a:ext cx="7622487" cy="5068246"/>
          </a:xfrm>
          <a:prstGeom prst="rect">
            <a:avLst/>
          </a:prstGeom>
          <a:noFill/>
          <a:ln/>
        </p:spPr>
        <p:txBody>
          <a:bodyPr wrap="square" lIns="0" tIns="0" rIns="0" bIns="0" rtlCol="0" anchor="t"/>
          <a:lstStyle/>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Introduction to the Project </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Our Analytical Approach</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Tools and Technologies Used</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Overview of Revenue Analysis</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Revenue Deep Dive</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Top Performance Metrics</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Revenue by Geography</a:t>
            </a:r>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Recommendations</a:t>
            </a:r>
            <a:endParaRPr lang="en-US" sz="3200" dirty="0"/>
          </a:p>
          <a:p>
            <a:pPr marL="457200" indent="-457200">
              <a:lnSpc>
                <a:spcPct val="150000"/>
              </a:lnSpc>
              <a:buFont typeface="+mj-lt"/>
              <a:buAutoNum type="arabicPeriod"/>
            </a:pPr>
            <a:r>
              <a:rPr lang="en-US" sz="3200" b="1" dirty="0">
                <a:solidFill>
                  <a:srgbClr val="405449"/>
                </a:solidFill>
                <a:latin typeface="Fraunces Extra Bold" pitchFamily="34" charset="0"/>
                <a:ea typeface="Fraunces Extra Bold" pitchFamily="34" charset="-122"/>
                <a:cs typeface="Fraunces Extra Bold" pitchFamily="34" charset="-120"/>
              </a:rPr>
              <a:t>Conclusion</a:t>
            </a:r>
            <a:endParaRPr lang="en-US" sz="3200" dirty="0"/>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b="1" dirty="0">
              <a:solidFill>
                <a:srgbClr val="405449"/>
              </a:solidFill>
              <a:latin typeface="Fraunces Extra Bold" pitchFamily="34" charset="0"/>
              <a:ea typeface="Fraunces Extra Bold" pitchFamily="34" charset="-122"/>
              <a:cs typeface="Fraunces Extra Bold" pitchFamily="34" charset="-120"/>
            </a:endParaRPr>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dirty="0"/>
          </a:p>
          <a:p>
            <a:pPr marL="457200" indent="-457200">
              <a:lnSpc>
                <a:spcPts val="2750"/>
              </a:lnSpc>
              <a:buFont typeface="+mj-lt"/>
              <a:buAutoNum type="arabicPeriod"/>
            </a:pPr>
            <a:endParaRPr lang="en-US" sz="2200" b="1" dirty="0">
              <a:solidFill>
                <a:srgbClr val="405449"/>
              </a:solidFill>
              <a:latin typeface="Fraunces Extra Bold" pitchFamily="34" charset="0"/>
              <a:ea typeface="Fraunces Extra Bold" pitchFamily="34" charset="-122"/>
              <a:cs typeface="Fraunces Extra Bold" pitchFamily="34" charset="-120"/>
            </a:endParaRPr>
          </a:p>
        </p:txBody>
      </p:sp>
      <p:sp>
        <p:nvSpPr>
          <p:cNvPr id="10" name="Text 8"/>
          <p:cNvSpPr/>
          <p:nvPr/>
        </p:nvSpPr>
        <p:spPr>
          <a:xfrm>
            <a:off x="9792533" y="3278386"/>
            <a:ext cx="205502"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1" name="Text 9"/>
          <p:cNvSpPr/>
          <p:nvPr/>
        </p:nvSpPr>
        <p:spPr>
          <a:xfrm>
            <a:off x="10377249" y="3193375"/>
            <a:ext cx="3459242" cy="708660"/>
          </a:xfrm>
          <a:prstGeom prst="rect">
            <a:avLst/>
          </a:prstGeom>
          <a:noFill/>
          <a:ln/>
        </p:spPr>
        <p:txBody>
          <a:bodyPr wrap="square" lIns="0" tIns="0" rIns="0" bIns="0" rtlCol="0" anchor="t"/>
          <a:lstStyle/>
          <a:p>
            <a:pPr marL="0" indent="0">
              <a:lnSpc>
                <a:spcPts val="2750"/>
              </a:lnSpc>
              <a:buNone/>
            </a:pPr>
            <a:endParaRPr lang="en-US" sz="2200" dirty="0"/>
          </a:p>
        </p:txBody>
      </p:sp>
      <p:sp>
        <p:nvSpPr>
          <p:cNvPr id="14" name="Text 12"/>
          <p:cNvSpPr/>
          <p:nvPr/>
        </p:nvSpPr>
        <p:spPr>
          <a:xfrm>
            <a:off x="1530906" y="4440793"/>
            <a:ext cx="3459242" cy="708660"/>
          </a:xfrm>
          <a:prstGeom prst="rect">
            <a:avLst/>
          </a:prstGeom>
          <a:noFill/>
          <a:ln/>
        </p:spPr>
        <p:txBody>
          <a:bodyPr wrap="square" lIns="0" tIns="0" rIns="0" bIns="0" rtlCol="0" anchor="t"/>
          <a:lstStyle/>
          <a:p>
            <a:pPr marL="0" indent="0">
              <a:lnSpc>
                <a:spcPts val="2750"/>
              </a:lnSpc>
              <a:buNone/>
            </a:pPr>
            <a:endParaRPr lang="en-US" sz="2200" dirty="0"/>
          </a:p>
        </p:txBody>
      </p:sp>
      <p:sp>
        <p:nvSpPr>
          <p:cNvPr id="16" name="Text 14"/>
          <p:cNvSpPr/>
          <p:nvPr/>
        </p:nvSpPr>
        <p:spPr>
          <a:xfrm>
            <a:off x="5366504" y="4525804"/>
            <a:ext cx="211098"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7" name="Text 15"/>
          <p:cNvSpPr/>
          <p:nvPr/>
        </p:nvSpPr>
        <p:spPr>
          <a:xfrm>
            <a:off x="5954078" y="4440793"/>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9" name="Text 17"/>
          <p:cNvSpPr/>
          <p:nvPr/>
        </p:nvSpPr>
        <p:spPr>
          <a:xfrm>
            <a:off x="9783127" y="4525804"/>
            <a:ext cx="224195"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20" name="Text 18"/>
          <p:cNvSpPr/>
          <p:nvPr/>
        </p:nvSpPr>
        <p:spPr>
          <a:xfrm>
            <a:off x="10377249" y="4440793"/>
            <a:ext cx="3459242" cy="708660"/>
          </a:xfrm>
          <a:prstGeom prst="rect">
            <a:avLst/>
          </a:prstGeom>
          <a:noFill/>
          <a:ln/>
        </p:spPr>
        <p:txBody>
          <a:bodyPr wrap="square" lIns="0" tIns="0" rIns="0" bIns="0" rtlCol="0" anchor="t"/>
          <a:lstStyle/>
          <a:p>
            <a:pPr marL="0" indent="0">
              <a:lnSpc>
                <a:spcPts val="2750"/>
              </a:lnSpc>
              <a:buNone/>
            </a:pPr>
            <a:endParaRPr lang="en-US" sz="2200" dirty="0"/>
          </a:p>
        </p:txBody>
      </p:sp>
      <p:sp>
        <p:nvSpPr>
          <p:cNvPr id="22" name="Text 20"/>
          <p:cNvSpPr/>
          <p:nvPr/>
        </p:nvSpPr>
        <p:spPr>
          <a:xfrm>
            <a:off x="953572" y="5773222"/>
            <a:ext cx="190738"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23" name="Text 21"/>
          <p:cNvSpPr/>
          <p:nvPr/>
        </p:nvSpPr>
        <p:spPr>
          <a:xfrm>
            <a:off x="1530906" y="5688211"/>
            <a:ext cx="3284339"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25" name="Text 23"/>
          <p:cNvSpPr/>
          <p:nvPr/>
        </p:nvSpPr>
        <p:spPr>
          <a:xfrm>
            <a:off x="5357813" y="5773222"/>
            <a:ext cx="228481"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26" name="Text 24"/>
          <p:cNvSpPr/>
          <p:nvPr/>
        </p:nvSpPr>
        <p:spPr>
          <a:xfrm>
            <a:off x="5954078" y="568821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29" name="Text 27"/>
          <p:cNvSpPr/>
          <p:nvPr/>
        </p:nvSpPr>
        <p:spPr>
          <a:xfrm>
            <a:off x="10377249" y="5688211"/>
            <a:ext cx="2835235" cy="354330"/>
          </a:xfrm>
          <a:prstGeom prst="rect">
            <a:avLst/>
          </a:prstGeom>
          <a:noFill/>
          <a:ln/>
        </p:spPr>
        <p:txBody>
          <a:bodyPr wrap="none" lIns="0" tIns="0" rIns="0" bIns="0" rtlCol="0" anchor="t"/>
          <a:lstStyle/>
          <a:p>
            <a:pPr marL="0" indent="0">
              <a:lnSpc>
                <a:spcPts val="2750"/>
              </a:lnSpc>
              <a:buNone/>
            </a:pPr>
            <a:endParaRPr lang="en-US" sz="2200" dirty="0"/>
          </a:p>
        </p:txBody>
      </p:sp>
      <p:pic>
        <p:nvPicPr>
          <p:cNvPr id="35" name="Graphic 34">
            <a:extLst>
              <a:ext uri="{FF2B5EF4-FFF2-40B4-BE49-F238E27FC236}">
                <a16:creationId xmlns:a16="http://schemas.microsoft.com/office/drawing/2014/main" id="{2ADAB847-1832-B90B-56AA-93B72EB9AD7E}"/>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158241" y="1676400"/>
            <a:ext cx="5556823" cy="4876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0" y="299059"/>
            <a:ext cx="11664176" cy="708779"/>
          </a:xfrm>
          <a:prstGeom prst="rect">
            <a:avLst/>
          </a:prstGeom>
          <a:noFill/>
          <a:ln/>
        </p:spPr>
        <p:txBody>
          <a:bodyPr wrap="none" lIns="0" tIns="0" rIns="0" bIns="0" rtlCol="0" anchor="t"/>
          <a:lstStyle/>
          <a:p>
            <a:pPr marL="0" indent="0" algn="ctr">
              <a:lnSpc>
                <a:spcPts val="5550"/>
              </a:lnSpc>
              <a:buNone/>
            </a:pPr>
            <a:r>
              <a:rPr lang="en-US" sz="6600" b="1" dirty="0">
                <a:latin typeface="Fraunces Extra Bold" pitchFamily="34" charset="0"/>
                <a:ea typeface="Fraunces Extra Bold" pitchFamily="34" charset="-122"/>
                <a:cs typeface="Fraunces Extra Bold" pitchFamily="34" charset="-120"/>
              </a:rPr>
              <a:t>Introduction to the project</a:t>
            </a:r>
            <a:endParaRPr lang="en-US" sz="6600" dirty="0"/>
          </a:p>
        </p:txBody>
      </p:sp>
      <p:sp>
        <p:nvSpPr>
          <p:cNvPr id="3" name="Text 1"/>
          <p:cNvSpPr/>
          <p:nvPr/>
        </p:nvSpPr>
        <p:spPr>
          <a:xfrm>
            <a:off x="793790" y="1728439"/>
            <a:ext cx="10758873" cy="6202102"/>
          </a:xfrm>
          <a:prstGeom prst="rect">
            <a:avLst/>
          </a:prstGeom>
          <a:noFill/>
          <a:ln/>
        </p:spPr>
        <p:txBody>
          <a:bodyPr wrap="square" lIns="0" tIns="0" rIns="0" bIns="0" rtlCol="0" anchor="t"/>
          <a:lstStyle/>
          <a:p>
            <a:pPr marL="0" indent="0" algn="just">
              <a:lnSpc>
                <a:spcPts val="2850"/>
              </a:lnSpc>
              <a:buNone/>
            </a:pPr>
            <a:r>
              <a:rPr lang="en-US" sz="1750" b="1" dirty="0">
                <a:solidFill>
                  <a:srgbClr val="405449"/>
                </a:solidFill>
                <a:latin typeface="Lucida Bright" panose="02040602050505020304" pitchFamily="18" charset="0"/>
                <a:ea typeface="Nobile" pitchFamily="34" charset="-122"/>
                <a:cs typeface="Nobile" pitchFamily="34" charset="-120"/>
              </a:rPr>
              <a:t>Welcome to our comprehensive Revenue Data Analysis Project, a strategic initiative designed to transform raw financial data into actionable business insights. Our project encompasses an in-depth analysis of revenue streams across multiple categories, products, and geographical locations. </a:t>
            </a:r>
          </a:p>
          <a:p>
            <a:pPr marL="0" indent="0" algn="just">
              <a:lnSpc>
                <a:spcPts val="2850"/>
              </a:lnSpc>
              <a:buNone/>
            </a:pPr>
            <a:endParaRPr lang="en-US" sz="1750" b="1" dirty="0">
              <a:solidFill>
                <a:srgbClr val="405449"/>
              </a:solidFill>
              <a:latin typeface="Lucida Bright" panose="02040602050505020304" pitchFamily="18" charset="0"/>
              <a:ea typeface="Nobile" pitchFamily="34" charset="-122"/>
              <a:cs typeface="Nobile" pitchFamily="34" charset="-120"/>
            </a:endParaRPr>
          </a:p>
          <a:p>
            <a:pPr marL="0" indent="0" algn="just">
              <a:lnSpc>
                <a:spcPts val="2850"/>
              </a:lnSpc>
              <a:buNone/>
            </a:pPr>
            <a:r>
              <a:rPr lang="en-US" sz="1750" b="1" dirty="0">
                <a:solidFill>
                  <a:srgbClr val="405449"/>
                </a:solidFill>
                <a:latin typeface="Lucida Bright" panose="02040602050505020304" pitchFamily="18" charset="0"/>
                <a:ea typeface="Nobile" pitchFamily="34" charset="-122"/>
                <a:cs typeface="Nobile" pitchFamily="34" charset="-120"/>
              </a:rPr>
              <a:t>To achieve this, we've implemented a robust methodology that integrates advanced data cleaning, SQL processing, and Power BI visualization techniques. The core objective of this initiative is to deliver actionable insights that will optimize revenue generation and inform strategic decision-making.</a:t>
            </a:r>
          </a:p>
          <a:p>
            <a:pPr marL="0" indent="0" algn="just">
              <a:lnSpc>
                <a:spcPts val="2850"/>
              </a:lnSpc>
              <a:buNone/>
            </a:pPr>
            <a:endParaRPr lang="en-US" sz="1750" b="1" dirty="0">
              <a:solidFill>
                <a:srgbClr val="405449"/>
              </a:solidFill>
              <a:latin typeface="Lucida Bright" panose="02040602050505020304" pitchFamily="18" charset="0"/>
              <a:ea typeface="Nobile" pitchFamily="34" charset="-122"/>
              <a:cs typeface="Nobile" pitchFamily="34" charset="-120"/>
            </a:endParaRPr>
          </a:p>
          <a:p>
            <a:pPr algn="just">
              <a:lnSpc>
                <a:spcPts val="2850"/>
              </a:lnSpc>
            </a:pPr>
            <a:r>
              <a:rPr lang="en-US" sz="1750" b="1" dirty="0">
                <a:solidFill>
                  <a:srgbClr val="405449"/>
                </a:solidFill>
                <a:latin typeface="Lucida Bright" panose="02040602050505020304" pitchFamily="18" charset="0"/>
                <a:ea typeface="Nobile" pitchFamily="34" charset="-122"/>
                <a:cs typeface="Nobile" pitchFamily="34" charset="-120"/>
              </a:rPr>
              <a:t>Through this analysis, we aim to uncover valuable patterns, identify growth opportunities, and provide data-driven recommendations for revenue optimization</a:t>
            </a:r>
            <a:r>
              <a:rPr lang="en-US" sz="1750" dirty="0">
                <a:solidFill>
                  <a:srgbClr val="405449"/>
                </a:solidFill>
                <a:latin typeface="Nobile" pitchFamily="34" charset="0"/>
                <a:ea typeface="Nobile" pitchFamily="34" charset="-122"/>
                <a:cs typeface="Nobile" pitchFamily="34" charset="-120"/>
              </a:rPr>
              <a:t>.</a:t>
            </a:r>
            <a:endParaRPr lang="en-US" sz="1750" dirty="0"/>
          </a:p>
          <a:p>
            <a:pPr marL="0" indent="0">
              <a:lnSpc>
                <a:spcPts val="2850"/>
              </a:lnSpc>
              <a:buNone/>
            </a:pPr>
            <a:endParaRPr lang="en-US" sz="1750" dirty="0">
              <a:solidFill>
                <a:srgbClr val="405449"/>
              </a:solidFill>
              <a:latin typeface="Nobile" pitchFamily="34" charset="0"/>
              <a:ea typeface="Nobile" pitchFamily="34" charset="-122"/>
              <a:cs typeface="Nobile" pitchFamily="34" charset="-120"/>
            </a:endParaRPr>
          </a:p>
          <a:p>
            <a:pPr marL="0" indent="0">
              <a:lnSpc>
                <a:spcPts val="2850"/>
              </a:lnSpc>
              <a:buNone/>
            </a:pPr>
            <a:endParaRPr lang="en-US" sz="1750" dirty="0"/>
          </a:p>
        </p:txBody>
      </p:sp>
      <p:sp>
        <p:nvSpPr>
          <p:cNvPr id="4" name="Text 2"/>
          <p:cNvSpPr/>
          <p:nvPr/>
        </p:nvSpPr>
        <p:spPr>
          <a:xfrm>
            <a:off x="793790" y="3970139"/>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a:t>
            </a:r>
            <a:endParaRPr lang="en-US" sz="1750" dirty="0"/>
          </a:p>
        </p:txBody>
      </p:sp>
      <p:sp>
        <p:nvSpPr>
          <p:cNvPr id="5" name="Text 3"/>
          <p:cNvSpPr/>
          <p:nvPr/>
        </p:nvSpPr>
        <p:spPr>
          <a:xfrm>
            <a:off x="793790" y="5676900"/>
            <a:ext cx="13042821" cy="725805"/>
          </a:xfrm>
          <a:prstGeom prst="rect">
            <a:avLst/>
          </a:prstGeom>
          <a:noFill/>
          <a:ln/>
        </p:spPr>
        <p:txBody>
          <a:bodyPr wrap="square" lIns="0" tIns="0" rIns="0" bIns="0" rtlCol="0" anchor="t"/>
          <a:lstStyle/>
          <a:p>
            <a:pPr marL="0" indent="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13240"/>
          </a:xfrm>
          <a:prstGeom prst="rect">
            <a:avLst/>
          </a:prstGeom>
        </p:spPr>
      </p:pic>
      <p:sp>
        <p:nvSpPr>
          <p:cNvPr id="3" name="Text 0"/>
          <p:cNvSpPr/>
          <p:nvPr/>
        </p:nvSpPr>
        <p:spPr>
          <a:xfrm>
            <a:off x="22860" y="2199025"/>
            <a:ext cx="11949425" cy="528280"/>
          </a:xfrm>
          <a:prstGeom prst="rect">
            <a:avLst/>
          </a:prstGeom>
          <a:noFill/>
          <a:ln/>
        </p:spPr>
        <p:txBody>
          <a:bodyPr wrap="none" lIns="0" tIns="0" rIns="0" bIns="0" rtlCol="0" anchor="t"/>
          <a:lstStyle/>
          <a:p>
            <a:pPr marL="0" indent="0" algn="ctr">
              <a:lnSpc>
                <a:spcPts val="4150"/>
              </a:lnSpc>
              <a:buNone/>
            </a:pPr>
            <a:r>
              <a:rPr lang="en-US" sz="4000" b="1" dirty="0">
                <a:solidFill>
                  <a:srgbClr val="3B4540"/>
                </a:solidFill>
                <a:latin typeface="Fraunces Extra Bold" pitchFamily="34" charset="0"/>
                <a:ea typeface="Fraunces Extra Bold" pitchFamily="34" charset="-122"/>
                <a:cs typeface="Fraunces Extra Bold" pitchFamily="34" charset="-120"/>
              </a:rPr>
              <a:t>Our Analytical Approach</a:t>
            </a:r>
            <a:endParaRPr lang="en-US" sz="4000" dirty="0"/>
          </a:p>
        </p:txBody>
      </p:sp>
      <p:sp>
        <p:nvSpPr>
          <p:cNvPr id="4" name="Shape 1"/>
          <p:cNvSpPr/>
          <p:nvPr/>
        </p:nvSpPr>
        <p:spPr>
          <a:xfrm>
            <a:off x="833676" y="3361253"/>
            <a:ext cx="22860" cy="4402098"/>
          </a:xfrm>
          <a:prstGeom prst="roundRect">
            <a:avLst>
              <a:gd name="adj" fmla="val 665608"/>
            </a:avLst>
          </a:prstGeom>
          <a:solidFill>
            <a:srgbClr val="CED9CE"/>
          </a:solidFill>
          <a:ln/>
        </p:spPr>
      </p:sp>
      <p:sp>
        <p:nvSpPr>
          <p:cNvPr id="5" name="Shape 2"/>
          <p:cNvSpPr/>
          <p:nvPr/>
        </p:nvSpPr>
        <p:spPr>
          <a:xfrm>
            <a:off x="1012388" y="3730109"/>
            <a:ext cx="591622" cy="22860"/>
          </a:xfrm>
          <a:prstGeom prst="roundRect">
            <a:avLst>
              <a:gd name="adj" fmla="val 665608"/>
            </a:avLst>
          </a:prstGeom>
          <a:solidFill>
            <a:srgbClr val="CED9CE"/>
          </a:solidFill>
          <a:ln/>
        </p:spPr>
      </p:sp>
      <p:sp>
        <p:nvSpPr>
          <p:cNvPr id="6" name="Shape 3"/>
          <p:cNvSpPr/>
          <p:nvPr/>
        </p:nvSpPr>
        <p:spPr>
          <a:xfrm>
            <a:off x="654963" y="3551396"/>
            <a:ext cx="380286" cy="380286"/>
          </a:xfrm>
          <a:prstGeom prst="roundRect">
            <a:avLst>
              <a:gd name="adj" fmla="val 40011"/>
            </a:avLst>
          </a:prstGeom>
          <a:solidFill>
            <a:srgbClr val="E8F3E8"/>
          </a:solidFill>
          <a:ln/>
        </p:spPr>
      </p:sp>
      <p:sp>
        <p:nvSpPr>
          <p:cNvPr id="7" name="Text 4"/>
          <p:cNvSpPr/>
          <p:nvPr/>
        </p:nvSpPr>
        <p:spPr>
          <a:xfrm>
            <a:off x="781764" y="3614738"/>
            <a:ext cx="126563"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1</a:t>
            </a:r>
            <a:endParaRPr lang="en-US" sz="1950" dirty="0"/>
          </a:p>
        </p:txBody>
      </p:sp>
      <p:sp>
        <p:nvSpPr>
          <p:cNvPr id="8" name="Text 5"/>
          <p:cNvSpPr/>
          <p:nvPr/>
        </p:nvSpPr>
        <p:spPr>
          <a:xfrm>
            <a:off x="1774865" y="3530203"/>
            <a:ext cx="3410426"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1.</a:t>
            </a:r>
            <a:r>
              <a:rPr lang="en-US" b="1" dirty="0">
                <a:solidFill>
                  <a:srgbClr val="405449"/>
                </a:solidFill>
                <a:latin typeface="Fraunces Extra Bold" pitchFamily="34" charset="0"/>
                <a:ea typeface="Fraunces Extra Bold" pitchFamily="34" charset="-122"/>
                <a:cs typeface="Fraunces Extra Bold" pitchFamily="34" charset="-120"/>
              </a:rPr>
              <a:t> </a:t>
            </a:r>
            <a:r>
              <a:rPr lang="en-US" sz="2400" b="1" dirty="0">
                <a:solidFill>
                  <a:srgbClr val="405449"/>
                </a:solidFill>
                <a:latin typeface="Fraunces Extra Bold" pitchFamily="34" charset="0"/>
                <a:ea typeface="Fraunces Extra Bold" pitchFamily="34" charset="-122"/>
                <a:cs typeface="Fraunces Extra Bold" pitchFamily="34" charset="-120"/>
              </a:rPr>
              <a:t>Data Understanding &amp; Import</a:t>
            </a:r>
            <a:endParaRPr lang="en-US" sz="2000" dirty="0"/>
          </a:p>
        </p:txBody>
      </p:sp>
      <p:sp>
        <p:nvSpPr>
          <p:cNvPr id="9" name="Text 6"/>
          <p:cNvSpPr/>
          <p:nvPr/>
        </p:nvSpPr>
        <p:spPr>
          <a:xfrm>
            <a:off x="1774865" y="3895606"/>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Comprehensive review and import of raw data sources to establish analysis foundation</a:t>
            </a:r>
            <a:endParaRPr lang="en-US" sz="1600" dirty="0"/>
          </a:p>
        </p:txBody>
      </p:sp>
      <p:sp>
        <p:nvSpPr>
          <p:cNvPr id="10" name="Shape 7"/>
          <p:cNvSpPr/>
          <p:nvPr/>
        </p:nvSpPr>
        <p:spPr>
          <a:xfrm>
            <a:off x="1012388" y="4872871"/>
            <a:ext cx="591622" cy="22860"/>
          </a:xfrm>
          <a:prstGeom prst="roundRect">
            <a:avLst>
              <a:gd name="adj" fmla="val 665608"/>
            </a:avLst>
          </a:prstGeom>
          <a:solidFill>
            <a:srgbClr val="CED9CE"/>
          </a:solidFill>
          <a:ln/>
        </p:spPr>
      </p:sp>
      <p:sp>
        <p:nvSpPr>
          <p:cNvPr id="11" name="Shape 8"/>
          <p:cNvSpPr/>
          <p:nvPr/>
        </p:nvSpPr>
        <p:spPr>
          <a:xfrm>
            <a:off x="654963" y="4694158"/>
            <a:ext cx="380286" cy="380286"/>
          </a:xfrm>
          <a:prstGeom prst="roundRect">
            <a:avLst>
              <a:gd name="adj" fmla="val 40011"/>
            </a:avLst>
          </a:prstGeom>
          <a:solidFill>
            <a:srgbClr val="E8F3E8"/>
          </a:solidFill>
          <a:ln/>
        </p:spPr>
      </p:sp>
      <p:sp>
        <p:nvSpPr>
          <p:cNvPr id="12" name="Text 9"/>
          <p:cNvSpPr/>
          <p:nvPr/>
        </p:nvSpPr>
        <p:spPr>
          <a:xfrm>
            <a:off x="762238" y="4757499"/>
            <a:ext cx="165735"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2</a:t>
            </a:r>
            <a:endParaRPr lang="en-US" sz="1950" dirty="0"/>
          </a:p>
        </p:txBody>
      </p:sp>
      <p:sp>
        <p:nvSpPr>
          <p:cNvPr id="13" name="Text 10"/>
          <p:cNvSpPr/>
          <p:nvPr/>
        </p:nvSpPr>
        <p:spPr>
          <a:xfrm>
            <a:off x="1774865" y="4672965"/>
            <a:ext cx="3323273"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2.</a:t>
            </a:r>
            <a:r>
              <a:rPr lang="en-US" b="1" dirty="0">
                <a:solidFill>
                  <a:srgbClr val="405449"/>
                </a:solidFill>
                <a:latin typeface="Fraunces Extra Bold" pitchFamily="34" charset="0"/>
                <a:ea typeface="Fraunces Extra Bold" pitchFamily="34" charset="-122"/>
                <a:cs typeface="Fraunces Extra Bold" pitchFamily="34" charset="-120"/>
              </a:rPr>
              <a:t> </a:t>
            </a:r>
            <a:r>
              <a:rPr lang="en-US" sz="2400" b="1" dirty="0">
                <a:solidFill>
                  <a:srgbClr val="405449"/>
                </a:solidFill>
                <a:latin typeface="Fraunces Extra Bold" pitchFamily="34" charset="0"/>
                <a:ea typeface="Fraunces Extra Bold" pitchFamily="34" charset="-122"/>
                <a:cs typeface="Fraunces Extra Bold" pitchFamily="34" charset="-120"/>
              </a:rPr>
              <a:t>Data Cleaning &amp; Preparation</a:t>
            </a:r>
            <a:endParaRPr lang="en-US" dirty="0"/>
          </a:p>
        </p:txBody>
      </p:sp>
      <p:sp>
        <p:nvSpPr>
          <p:cNvPr id="14" name="Text 11"/>
          <p:cNvSpPr/>
          <p:nvPr/>
        </p:nvSpPr>
        <p:spPr>
          <a:xfrm>
            <a:off x="1774865" y="5038368"/>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Handling missing values, removing outliers, and standardizing data formats for accurate analysis</a:t>
            </a:r>
            <a:endParaRPr lang="en-US" sz="1600" dirty="0"/>
          </a:p>
        </p:txBody>
      </p:sp>
      <p:sp>
        <p:nvSpPr>
          <p:cNvPr id="15" name="Shape 12"/>
          <p:cNvSpPr/>
          <p:nvPr/>
        </p:nvSpPr>
        <p:spPr>
          <a:xfrm>
            <a:off x="1012388" y="6015633"/>
            <a:ext cx="591622" cy="22860"/>
          </a:xfrm>
          <a:prstGeom prst="roundRect">
            <a:avLst>
              <a:gd name="adj" fmla="val 665608"/>
            </a:avLst>
          </a:prstGeom>
          <a:solidFill>
            <a:srgbClr val="CED9CE"/>
          </a:solidFill>
          <a:ln/>
        </p:spPr>
      </p:sp>
      <p:sp>
        <p:nvSpPr>
          <p:cNvPr id="16" name="Shape 13"/>
          <p:cNvSpPr/>
          <p:nvPr/>
        </p:nvSpPr>
        <p:spPr>
          <a:xfrm>
            <a:off x="654963" y="5836920"/>
            <a:ext cx="380286" cy="380286"/>
          </a:xfrm>
          <a:prstGeom prst="roundRect">
            <a:avLst>
              <a:gd name="adj" fmla="val 40011"/>
            </a:avLst>
          </a:prstGeom>
          <a:solidFill>
            <a:srgbClr val="E8F3E8"/>
          </a:solidFill>
          <a:ln/>
        </p:spPr>
      </p:sp>
      <p:sp>
        <p:nvSpPr>
          <p:cNvPr id="17" name="Text 14"/>
          <p:cNvSpPr/>
          <p:nvPr/>
        </p:nvSpPr>
        <p:spPr>
          <a:xfrm>
            <a:off x="768548" y="5900261"/>
            <a:ext cx="153114"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3</a:t>
            </a:r>
            <a:endParaRPr lang="en-US" sz="1950" dirty="0"/>
          </a:p>
        </p:txBody>
      </p:sp>
      <p:sp>
        <p:nvSpPr>
          <p:cNvPr id="18" name="Text 15"/>
          <p:cNvSpPr/>
          <p:nvPr/>
        </p:nvSpPr>
        <p:spPr>
          <a:xfrm>
            <a:off x="1774865" y="5815727"/>
            <a:ext cx="2817733"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3. Analysis &amp; Visualization</a:t>
            </a:r>
            <a:endParaRPr lang="en-US" sz="2400" dirty="0"/>
          </a:p>
        </p:txBody>
      </p:sp>
      <p:sp>
        <p:nvSpPr>
          <p:cNvPr id="19" name="Text 16"/>
          <p:cNvSpPr/>
          <p:nvPr/>
        </p:nvSpPr>
        <p:spPr>
          <a:xfrm>
            <a:off x="1774865" y="6181130"/>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Extracting key insights and creating compelling visual representations of findings</a:t>
            </a:r>
            <a:endParaRPr lang="en-US" sz="1600" dirty="0"/>
          </a:p>
        </p:txBody>
      </p:sp>
      <p:sp>
        <p:nvSpPr>
          <p:cNvPr id="20" name="Shape 17"/>
          <p:cNvSpPr/>
          <p:nvPr/>
        </p:nvSpPr>
        <p:spPr>
          <a:xfrm>
            <a:off x="1012388" y="7158395"/>
            <a:ext cx="591622" cy="22860"/>
          </a:xfrm>
          <a:prstGeom prst="roundRect">
            <a:avLst>
              <a:gd name="adj" fmla="val 665608"/>
            </a:avLst>
          </a:prstGeom>
          <a:solidFill>
            <a:srgbClr val="CED9CE"/>
          </a:solidFill>
          <a:ln/>
        </p:spPr>
      </p:sp>
      <p:sp>
        <p:nvSpPr>
          <p:cNvPr id="21" name="Shape 18"/>
          <p:cNvSpPr/>
          <p:nvPr/>
        </p:nvSpPr>
        <p:spPr>
          <a:xfrm>
            <a:off x="654963" y="6979682"/>
            <a:ext cx="380286" cy="380286"/>
          </a:xfrm>
          <a:prstGeom prst="roundRect">
            <a:avLst>
              <a:gd name="adj" fmla="val 40011"/>
            </a:avLst>
          </a:prstGeom>
          <a:solidFill>
            <a:srgbClr val="E8F3E8"/>
          </a:solidFill>
          <a:ln/>
        </p:spPr>
      </p:sp>
      <p:sp>
        <p:nvSpPr>
          <p:cNvPr id="22" name="Text 19"/>
          <p:cNvSpPr/>
          <p:nvPr/>
        </p:nvSpPr>
        <p:spPr>
          <a:xfrm>
            <a:off x="758904" y="7043023"/>
            <a:ext cx="172283" cy="253603"/>
          </a:xfrm>
          <a:prstGeom prst="rect">
            <a:avLst/>
          </a:prstGeom>
          <a:noFill/>
          <a:ln/>
        </p:spPr>
        <p:txBody>
          <a:bodyPr wrap="none" lIns="0" tIns="0" rIns="0" bIns="0" rtlCol="0" anchor="t"/>
          <a:lstStyle/>
          <a:p>
            <a:pPr marL="0" indent="0" algn="ctr">
              <a:lnSpc>
                <a:spcPts val="1950"/>
              </a:lnSpc>
              <a:buNone/>
            </a:pPr>
            <a:r>
              <a:rPr lang="en-US" sz="1950" b="1" dirty="0">
                <a:solidFill>
                  <a:srgbClr val="405449"/>
                </a:solidFill>
                <a:latin typeface="Fraunces Extra Bold" pitchFamily="34" charset="0"/>
                <a:ea typeface="Fraunces Extra Bold" pitchFamily="34" charset="-122"/>
                <a:cs typeface="Fraunces Extra Bold" pitchFamily="34" charset="-120"/>
              </a:rPr>
              <a:t>4</a:t>
            </a:r>
            <a:endParaRPr lang="en-US" sz="1950" dirty="0"/>
          </a:p>
        </p:txBody>
      </p:sp>
      <p:sp>
        <p:nvSpPr>
          <p:cNvPr id="23" name="Text 20"/>
          <p:cNvSpPr/>
          <p:nvPr/>
        </p:nvSpPr>
        <p:spPr>
          <a:xfrm>
            <a:off x="1774865" y="6958489"/>
            <a:ext cx="3223855" cy="264081"/>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Fraunces Extra Bold" pitchFamily="34" charset="0"/>
                <a:ea typeface="Fraunces Extra Bold" pitchFamily="34" charset="-122"/>
                <a:cs typeface="Fraunces Extra Bold" pitchFamily="34" charset="-120"/>
              </a:rPr>
              <a:t>4. Presentation &amp; Deployment</a:t>
            </a:r>
            <a:endParaRPr lang="en-US" sz="2400" dirty="0"/>
          </a:p>
        </p:txBody>
      </p:sp>
      <p:sp>
        <p:nvSpPr>
          <p:cNvPr id="24" name="Text 21"/>
          <p:cNvSpPr/>
          <p:nvPr/>
        </p:nvSpPr>
        <p:spPr>
          <a:xfrm>
            <a:off x="1774865" y="7323892"/>
            <a:ext cx="12263914" cy="270510"/>
          </a:xfrm>
          <a:prstGeom prst="rect">
            <a:avLst/>
          </a:prstGeom>
          <a:noFill/>
          <a:ln/>
        </p:spPr>
        <p:txBody>
          <a:bodyPr wrap="none" lIns="0" tIns="0" rIns="0" bIns="0" rtlCol="0" anchor="t"/>
          <a:lstStyle/>
          <a:p>
            <a:pPr marL="0" indent="0" algn="l">
              <a:lnSpc>
                <a:spcPts val="2100"/>
              </a:lnSpc>
              <a:buNone/>
            </a:pPr>
            <a:r>
              <a:rPr lang="en-US" sz="1600" dirty="0">
                <a:solidFill>
                  <a:srgbClr val="405449"/>
                </a:solidFill>
                <a:latin typeface="Nobile" pitchFamily="34" charset="0"/>
                <a:ea typeface="Nobile" pitchFamily="34" charset="-122"/>
                <a:cs typeface="Nobile" pitchFamily="34" charset="-120"/>
              </a:rPr>
              <a:t>Building interactive Streamlit dashboard and deploying final solution to GitHub</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812" y="623649"/>
            <a:ext cx="7582376" cy="1394460"/>
          </a:xfrm>
          <a:prstGeom prst="rect">
            <a:avLst/>
          </a:prstGeom>
          <a:noFill/>
          <a:ln/>
        </p:spPr>
        <p:txBody>
          <a:bodyPr wrap="square" lIns="0" tIns="0" rIns="0" bIns="0" rtlCol="0" anchor="t"/>
          <a:lstStyle/>
          <a:p>
            <a:pPr marL="0" indent="0">
              <a:lnSpc>
                <a:spcPts val="5450"/>
              </a:lnSpc>
              <a:buNone/>
            </a:pPr>
            <a:r>
              <a:rPr lang="en-US" sz="4350" b="1" dirty="0">
                <a:solidFill>
                  <a:srgbClr val="3B4540"/>
                </a:solidFill>
                <a:latin typeface="Fraunces Extra Bold" pitchFamily="34" charset="0"/>
                <a:ea typeface="Fraunces Extra Bold" pitchFamily="34" charset="-122"/>
                <a:cs typeface="Fraunces Extra Bold" pitchFamily="34" charset="-120"/>
              </a:rPr>
              <a:t>Tools and Technologies Used</a:t>
            </a:r>
            <a:endParaRPr lang="en-US" sz="4350" dirty="0"/>
          </a:p>
        </p:txBody>
      </p:sp>
      <p:sp>
        <p:nvSpPr>
          <p:cNvPr id="4" name="Text 1"/>
          <p:cNvSpPr/>
          <p:nvPr/>
        </p:nvSpPr>
        <p:spPr>
          <a:xfrm>
            <a:off x="780811" y="2155956"/>
            <a:ext cx="2164199" cy="696992"/>
          </a:xfrm>
          <a:prstGeom prst="rect">
            <a:avLst/>
          </a:prstGeom>
          <a:noFill/>
          <a:ln/>
        </p:spPr>
        <p:txBody>
          <a:bodyPr wrap="square" lIns="0" tIns="0" rIns="0" bIns="0" rtlCol="0" anchor="t"/>
          <a:lstStyle/>
          <a:p>
            <a:pPr marL="0" indent="0">
              <a:lnSpc>
                <a:spcPts val="2700"/>
              </a:lnSpc>
              <a:buNone/>
            </a:pPr>
            <a:r>
              <a:rPr lang="en-US" sz="2150" b="1" dirty="0">
                <a:solidFill>
                  <a:srgbClr val="3B4540"/>
                </a:solidFill>
                <a:latin typeface="Fraunces Extra Bold" pitchFamily="34" charset="0"/>
                <a:ea typeface="Fraunces Extra Bold" pitchFamily="34" charset="-122"/>
                <a:cs typeface="Fraunces Extra Bold" pitchFamily="34" charset="-120"/>
              </a:rPr>
              <a:t>Python for Data Cleaning</a:t>
            </a:r>
            <a:endParaRPr lang="en-US" sz="2150" dirty="0"/>
          </a:p>
        </p:txBody>
      </p:sp>
      <p:sp>
        <p:nvSpPr>
          <p:cNvPr id="5" name="Text 2"/>
          <p:cNvSpPr/>
          <p:nvPr/>
        </p:nvSpPr>
        <p:spPr>
          <a:xfrm>
            <a:off x="780810" y="3193130"/>
            <a:ext cx="2164199" cy="2855595"/>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Python was used to clean and preprocess raw data, ensuring data accuracy and consistency for subsequent analysis.</a:t>
            </a:r>
            <a:endParaRPr lang="en-US" sz="1750" dirty="0"/>
          </a:p>
        </p:txBody>
      </p:sp>
      <p:sp>
        <p:nvSpPr>
          <p:cNvPr id="6" name="Text 3"/>
          <p:cNvSpPr/>
          <p:nvPr/>
        </p:nvSpPr>
        <p:spPr>
          <a:xfrm>
            <a:off x="3358650" y="2155956"/>
            <a:ext cx="2164199" cy="1393984"/>
          </a:xfrm>
          <a:prstGeom prst="rect">
            <a:avLst/>
          </a:prstGeom>
          <a:noFill/>
          <a:ln/>
        </p:spPr>
        <p:txBody>
          <a:bodyPr wrap="square" lIns="0" tIns="0" rIns="0" bIns="0" rtlCol="0" anchor="t"/>
          <a:lstStyle/>
          <a:p>
            <a:pPr marL="0" indent="0">
              <a:lnSpc>
                <a:spcPts val="2700"/>
              </a:lnSpc>
              <a:buNone/>
            </a:pPr>
            <a:r>
              <a:rPr lang="en-US" sz="2150" b="1" dirty="0">
                <a:solidFill>
                  <a:srgbClr val="3B4540"/>
                </a:solidFill>
                <a:latin typeface="Fraunces Extra Bold" pitchFamily="34" charset="0"/>
                <a:ea typeface="Fraunces Extra Bold" pitchFamily="34" charset="-122"/>
                <a:cs typeface="Fraunces Extra Bold" pitchFamily="34" charset="-120"/>
              </a:rPr>
              <a:t>SQL Integration for Data Management</a:t>
            </a:r>
            <a:endParaRPr lang="en-US" sz="2150" dirty="0"/>
          </a:p>
        </p:txBody>
      </p:sp>
      <p:sp>
        <p:nvSpPr>
          <p:cNvPr id="7" name="Text 4"/>
          <p:cNvSpPr/>
          <p:nvPr/>
        </p:nvSpPr>
        <p:spPr>
          <a:xfrm>
            <a:off x="3358650" y="3409008"/>
            <a:ext cx="2164199" cy="3212544"/>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SQL was implemented to structure and manage the cleaned data, enabling efficient querying and data retrieval for further analysis.</a:t>
            </a:r>
            <a:endParaRPr lang="en-US" sz="1750" dirty="0"/>
          </a:p>
        </p:txBody>
      </p:sp>
      <p:sp>
        <p:nvSpPr>
          <p:cNvPr id="8" name="Text 5"/>
          <p:cNvSpPr/>
          <p:nvPr/>
        </p:nvSpPr>
        <p:spPr>
          <a:xfrm>
            <a:off x="6198989" y="2155956"/>
            <a:ext cx="2164199" cy="696992"/>
          </a:xfrm>
          <a:prstGeom prst="rect">
            <a:avLst/>
          </a:prstGeom>
          <a:noFill/>
          <a:ln/>
        </p:spPr>
        <p:txBody>
          <a:bodyPr wrap="square" lIns="0" tIns="0" rIns="0" bIns="0" rtlCol="0" anchor="t"/>
          <a:lstStyle/>
          <a:p>
            <a:pPr marL="0" indent="0">
              <a:lnSpc>
                <a:spcPts val="2700"/>
              </a:lnSpc>
              <a:buNone/>
            </a:pPr>
            <a:r>
              <a:rPr lang="en-US" sz="2150" b="1" dirty="0">
                <a:solidFill>
                  <a:srgbClr val="3B4540"/>
                </a:solidFill>
                <a:latin typeface="Fraunces Extra Bold" pitchFamily="34" charset="0"/>
                <a:ea typeface="Fraunces Extra Bold" pitchFamily="34" charset="-122"/>
                <a:cs typeface="Fraunces Extra Bold" pitchFamily="34" charset="-120"/>
              </a:rPr>
              <a:t>Power BI for Visualization</a:t>
            </a:r>
            <a:endParaRPr lang="en-US" sz="2150" dirty="0"/>
          </a:p>
        </p:txBody>
      </p:sp>
      <p:sp>
        <p:nvSpPr>
          <p:cNvPr id="9" name="Text 6"/>
          <p:cNvSpPr/>
          <p:nvPr/>
        </p:nvSpPr>
        <p:spPr>
          <a:xfrm>
            <a:off x="6198988" y="3193130"/>
            <a:ext cx="2164199" cy="3569494"/>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Power BI facilitated the creation of interactive dashboards and reports, showcasing key revenue trends and insights in a visually appealing and insightful manner.</a:t>
            </a:r>
            <a:endParaRPr lang="en-US" sz="1750" dirty="0"/>
          </a:p>
        </p:txBody>
      </p:sp>
      <p:pic>
        <p:nvPicPr>
          <p:cNvPr id="11" name="Picture 10">
            <a:extLst>
              <a:ext uri="{FF2B5EF4-FFF2-40B4-BE49-F238E27FC236}">
                <a16:creationId xmlns:a16="http://schemas.microsoft.com/office/drawing/2014/main" id="{6DAFEBBC-EBE8-4258-3072-2AEAA4835DE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70022" y="6889372"/>
            <a:ext cx="1332759" cy="1031677"/>
          </a:xfrm>
          <a:prstGeom prst="rect">
            <a:avLst/>
          </a:prstGeom>
        </p:spPr>
      </p:pic>
      <p:pic>
        <p:nvPicPr>
          <p:cNvPr id="13" name="Picture 12">
            <a:extLst>
              <a:ext uri="{FF2B5EF4-FFF2-40B4-BE49-F238E27FC236}">
                <a16:creationId xmlns:a16="http://schemas.microsoft.com/office/drawing/2014/main" id="{E25B462C-88AE-3DCE-0506-72C71069D81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451718" y="6778684"/>
            <a:ext cx="1410214" cy="1253052"/>
          </a:xfrm>
          <a:prstGeom prst="rect">
            <a:avLst/>
          </a:prstGeom>
        </p:spPr>
      </p:pic>
      <p:pic>
        <p:nvPicPr>
          <p:cNvPr id="16" name="Picture 15">
            <a:extLst>
              <a:ext uri="{FF2B5EF4-FFF2-40B4-BE49-F238E27FC236}">
                <a16:creationId xmlns:a16="http://schemas.microsoft.com/office/drawing/2014/main" id="{256452C2-0239-CA2D-4462-C9418CEC428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94179" y="6889372"/>
            <a:ext cx="1500884" cy="10482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029"/>
          </a:xfrm>
          <a:prstGeom prst="rect">
            <a:avLst/>
          </a:prstGeom>
        </p:spPr>
      </p:pic>
      <p:sp>
        <p:nvSpPr>
          <p:cNvPr id="3" name="Text 0"/>
          <p:cNvSpPr/>
          <p:nvPr/>
        </p:nvSpPr>
        <p:spPr>
          <a:xfrm>
            <a:off x="6209943" y="568404"/>
            <a:ext cx="7696914" cy="1292066"/>
          </a:xfrm>
          <a:prstGeom prst="rect">
            <a:avLst/>
          </a:prstGeom>
          <a:noFill/>
          <a:ln/>
        </p:spPr>
        <p:txBody>
          <a:bodyPr wrap="square" lIns="0" tIns="0" rIns="0" bIns="0" rtlCol="0" anchor="t"/>
          <a:lstStyle/>
          <a:p>
            <a:pPr marL="0" indent="0" algn="ctr">
              <a:lnSpc>
                <a:spcPts val="5050"/>
              </a:lnSpc>
              <a:buNone/>
            </a:pPr>
            <a:r>
              <a:rPr lang="en-US" sz="4050" b="1" dirty="0">
                <a:solidFill>
                  <a:srgbClr val="3B4540"/>
                </a:solidFill>
                <a:latin typeface="Fraunces Extra Bold" pitchFamily="34" charset="0"/>
                <a:ea typeface="Fraunces Extra Bold" pitchFamily="34" charset="-122"/>
                <a:cs typeface="Fraunces Extra Bold" pitchFamily="34" charset="-120"/>
              </a:rPr>
              <a:t>Overview of Revenue Analysis</a:t>
            </a:r>
            <a:endParaRPr lang="en-US" sz="4050" dirty="0"/>
          </a:p>
        </p:txBody>
      </p:sp>
      <p:pic>
        <p:nvPicPr>
          <p:cNvPr id="4" name="Image 1" descr="preencoded.png"/>
          <p:cNvPicPr>
            <a:picLocks noChangeAspect="1"/>
          </p:cNvPicPr>
          <p:nvPr/>
        </p:nvPicPr>
        <p:blipFill>
          <a:blip r:embed="rId4"/>
          <a:stretch>
            <a:fillRect/>
          </a:stretch>
        </p:blipFill>
        <p:spPr>
          <a:xfrm>
            <a:off x="6209943" y="2170509"/>
            <a:ext cx="516731" cy="516731"/>
          </a:xfrm>
          <a:prstGeom prst="rect">
            <a:avLst/>
          </a:prstGeom>
        </p:spPr>
      </p:pic>
      <p:sp>
        <p:nvSpPr>
          <p:cNvPr id="5" name="Text 1"/>
          <p:cNvSpPr/>
          <p:nvPr/>
        </p:nvSpPr>
        <p:spPr>
          <a:xfrm>
            <a:off x="6209943" y="2893933"/>
            <a:ext cx="2358866" cy="32289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Total Revenue</a:t>
            </a:r>
            <a:endParaRPr lang="en-US" sz="2000" dirty="0"/>
          </a:p>
        </p:txBody>
      </p:sp>
      <p:sp>
        <p:nvSpPr>
          <p:cNvPr id="6" name="Text 2"/>
          <p:cNvSpPr/>
          <p:nvPr/>
        </p:nvSpPr>
        <p:spPr>
          <a:xfrm>
            <a:off x="6209943" y="3340775"/>
            <a:ext cx="2358866" cy="330637"/>
          </a:xfrm>
          <a:prstGeom prst="rect">
            <a:avLst/>
          </a:prstGeom>
          <a:noFill/>
          <a:ln/>
        </p:spPr>
        <p:txBody>
          <a:bodyPr wrap="none" lIns="0" tIns="0" rIns="0" bIns="0" rtlCol="0" anchor="t"/>
          <a:lstStyle/>
          <a:p>
            <a:pPr marL="0" indent="0" algn="l">
              <a:lnSpc>
                <a:spcPts val="2600"/>
              </a:lnSpc>
              <a:buNone/>
            </a:pPr>
            <a:r>
              <a:rPr lang="en-US" sz="1600">
                <a:solidFill>
                  <a:srgbClr val="405449"/>
                </a:solidFill>
                <a:latin typeface="Nobile" pitchFamily="34" charset="0"/>
                <a:ea typeface="Nobile" pitchFamily="34" charset="-122"/>
                <a:cs typeface="Nobile" pitchFamily="34" charset="-120"/>
              </a:rPr>
              <a:t>$249.29 </a:t>
            </a:r>
            <a:r>
              <a:rPr lang="en-US" sz="1600" dirty="0">
                <a:solidFill>
                  <a:srgbClr val="405449"/>
                </a:solidFill>
                <a:latin typeface="Nobile" pitchFamily="34" charset="0"/>
                <a:ea typeface="Nobile" pitchFamily="34" charset="-122"/>
                <a:cs typeface="Nobile" pitchFamily="34" charset="-120"/>
              </a:rPr>
              <a:t>billion</a:t>
            </a:r>
            <a:endParaRPr lang="en-US" sz="1600" dirty="0"/>
          </a:p>
        </p:txBody>
      </p:sp>
      <p:pic>
        <p:nvPicPr>
          <p:cNvPr id="7" name="Image 2" descr="preencoded.png"/>
          <p:cNvPicPr>
            <a:picLocks noChangeAspect="1"/>
          </p:cNvPicPr>
          <p:nvPr/>
        </p:nvPicPr>
        <p:blipFill>
          <a:blip r:embed="rId5"/>
          <a:stretch>
            <a:fillRect/>
          </a:stretch>
        </p:blipFill>
        <p:spPr>
          <a:xfrm>
            <a:off x="8878848" y="2170509"/>
            <a:ext cx="516731" cy="516731"/>
          </a:xfrm>
          <a:prstGeom prst="rect">
            <a:avLst/>
          </a:prstGeom>
        </p:spPr>
      </p:pic>
      <p:sp>
        <p:nvSpPr>
          <p:cNvPr id="8" name="Text 3"/>
          <p:cNvSpPr/>
          <p:nvPr/>
        </p:nvSpPr>
        <p:spPr>
          <a:xfrm>
            <a:off x="8878848" y="2893933"/>
            <a:ext cx="2358985" cy="645795"/>
          </a:xfrm>
          <a:prstGeom prst="rect">
            <a:avLst/>
          </a:prstGeom>
          <a:noFill/>
          <a:ln/>
        </p:spPr>
        <p:txBody>
          <a:bodyPr wrap="squar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Revenue from Commodities</a:t>
            </a:r>
            <a:endParaRPr lang="en-US" sz="2000" dirty="0"/>
          </a:p>
        </p:txBody>
      </p:sp>
      <p:sp>
        <p:nvSpPr>
          <p:cNvPr id="9" name="Text 4"/>
          <p:cNvSpPr/>
          <p:nvPr/>
        </p:nvSpPr>
        <p:spPr>
          <a:xfrm>
            <a:off x="8878848" y="3663672"/>
            <a:ext cx="2358985"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$29.37 million</a:t>
            </a:r>
            <a:endParaRPr lang="en-US" sz="1600" dirty="0"/>
          </a:p>
        </p:txBody>
      </p:sp>
      <p:pic>
        <p:nvPicPr>
          <p:cNvPr id="10" name="Image 3" descr="preencoded.png"/>
          <p:cNvPicPr>
            <a:picLocks noChangeAspect="1"/>
          </p:cNvPicPr>
          <p:nvPr/>
        </p:nvPicPr>
        <p:blipFill>
          <a:blip r:embed="rId6"/>
          <a:stretch>
            <a:fillRect/>
          </a:stretch>
        </p:blipFill>
        <p:spPr>
          <a:xfrm>
            <a:off x="11547872" y="2170509"/>
            <a:ext cx="516731" cy="516731"/>
          </a:xfrm>
          <a:prstGeom prst="rect">
            <a:avLst/>
          </a:prstGeom>
        </p:spPr>
      </p:pic>
      <p:sp>
        <p:nvSpPr>
          <p:cNvPr id="11" name="Text 5"/>
          <p:cNvSpPr/>
          <p:nvPr/>
        </p:nvSpPr>
        <p:spPr>
          <a:xfrm>
            <a:off x="11547872" y="2893933"/>
            <a:ext cx="2358866" cy="645795"/>
          </a:xfrm>
          <a:prstGeom prst="rect">
            <a:avLst/>
          </a:prstGeom>
          <a:noFill/>
          <a:ln/>
        </p:spPr>
        <p:txBody>
          <a:bodyPr wrap="squar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Revenue from Mineral Leases</a:t>
            </a:r>
            <a:endParaRPr lang="en-US" sz="2000" dirty="0"/>
          </a:p>
        </p:txBody>
      </p:sp>
      <p:sp>
        <p:nvSpPr>
          <p:cNvPr id="12" name="Text 6"/>
          <p:cNvSpPr/>
          <p:nvPr/>
        </p:nvSpPr>
        <p:spPr>
          <a:xfrm>
            <a:off x="11547872" y="3663672"/>
            <a:ext cx="2358866"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$5.75 billion</a:t>
            </a:r>
            <a:endParaRPr lang="en-US" sz="1600" dirty="0"/>
          </a:p>
        </p:txBody>
      </p:sp>
      <p:pic>
        <p:nvPicPr>
          <p:cNvPr id="13" name="Image 4" descr="preencoded.png"/>
          <p:cNvPicPr>
            <a:picLocks noChangeAspect="1"/>
          </p:cNvPicPr>
          <p:nvPr/>
        </p:nvPicPr>
        <p:blipFill>
          <a:blip r:embed="rId7"/>
          <a:stretch>
            <a:fillRect/>
          </a:stretch>
        </p:blipFill>
        <p:spPr>
          <a:xfrm>
            <a:off x="6209943" y="4614386"/>
            <a:ext cx="516731" cy="516731"/>
          </a:xfrm>
          <a:prstGeom prst="rect">
            <a:avLst/>
          </a:prstGeom>
        </p:spPr>
      </p:pic>
      <p:sp>
        <p:nvSpPr>
          <p:cNvPr id="14" name="Text 7"/>
          <p:cNvSpPr/>
          <p:nvPr/>
        </p:nvSpPr>
        <p:spPr>
          <a:xfrm>
            <a:off x="6209943" y="5337810"/>
            <a:ext cx="2358866" cy="645795"/>
          </a:xfrm>
          <a:prstGeom prst="rect">
            <a:avLst/>
          </a:prstGeom>
          <a:noFill/>
          <a:ln/>
        </p:spPr>
        <p:txBody>
          <a:bodyPr wrap="squar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Revenue from Final Products</a:t>
            </a:r>
            <a:endParaRPr lang="en-US" sz="2000" dirty="0"/>
          </a:p>
        </p:txBody>
      </p:sp>
      <p:sp>
        <p:nvSpPr>
          <p:cNvPr id="15" name="Text 8"/>
          <p:cNvSpPr/>
          <p:nvPr/>
        </p:nvSpPr>
        <p:spPr>
          <a:xfrm>
            <a:off x="6209943" y="6107549"/>
            <a:ext cx="2358866"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$30.33 million</a:t>
            </a:r>
            <a:endParaRPr lang="en-US" sz="1600" dirty="0"/>
          </a:p>
        </p:txBody>
      </p:sp>
      <p:pic>
        <p:nvPicPr>
          <p:cNvPr id="16" name="Image 5" descr="preencoded.png"/>
          <p:cNvPicPr>
            <a:picLocks noChangeAspect="1"/>
          </p:cNvPicPr>
          <p:nvPr/>
        </p:nvPicPr>
        <p:blipFill>
          <a:blip r:embed="rId8"/>
          <a:stretch>
            <a:fillRect/>
          </a:stretch>
        </p:blipFill>
        <p:spPr>
          <a:xfrm>
            <a:off x="8878848" y="4614386"/>
            <a:ext cx="516731" cy="516731"/>
          </a:xfrm>
          <a:prstGeom prst="rect">
            <a:avLst/>
          </a:prstGeom>
        </p:spPr>
      </p:pic>
      <p:sp>
        <p:nvSpPr>
          <p:cNvPr id="17" name="Text 9"/>
          <p:cNvSpPr/>
          <p:nvPr/>
        </p:nvSpPr>
        <p:spPr>
          <a:xfrm>
            <a:off x="8878848" y="5337810"/>
            <a:ext cx="2358985" cy="322898"/>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Time Frame</a:t>
            </a:r>
            <a:endParaRPr lang="en-US" sz="2000" dirty="0"/>
          </a:p>
        </p:txBody>
      </p:sp>
      <p:sp>
        <p:nvSpPr>
          <p:cNvPr id="18" name="Text 10"/>
          <p:cNvSpPr/>
          <p:nvPr/>
        </p:nvSpPr>
        <p:spPr>
          <a:xfrm>
            <a:off x="8878848" y="5784652"/>
            <a:ext cx="2358985" cy="330637"/>
          </a:xfrm>
          <a:prstGeom prst="rect">
            <a:avLst/>
          </a:prstGeom>
          <a:noFill/>
          <a:ln/>
        </p:spPr>
        <p:txBody>
          <a:bodyPr wrap="none" lIns="0" tIns="0" rIns="0" bIns="0" rtlCol="0" anchor="t"/>
          <a:lstStyle/>
          <a:p>
            <a:pPr marL="0" indent="0" algn="l">
              <a:lnSpc>
                <a:spcPts val="2600"/>
              </a:lnSpc>
              <a:buNone/>
            </a:pPr>
            <a:r>
              <a:rPr lang="en-US" sz="1600" dirty="0">
                <a:solidFill>
                  <a:srgbClr val="405449"/>
                </a:solidFill>
                <a:latin typeface="Nobile" pitchFamily="34" charset="0"/>
                <a:ea typeface="Nobile" pitchFamily="34" charset="-122"/>
                <a:cs typeface="Nobile" pitchFamily="34" charset="-120"/>
              </a:rPr>
              <a:t>2003 – 2023</a:t>
            </a:r>
            <a:endParaRPr lang="en-US" sz="1600" dirty="0"/>
          </a:p>
        </p:txBody>
      </p:sp>
      <p:sp>
        <p:nvSpPr>
          <p:cNvPr id="19" name="Text 11"/>
          <p:cNvSpPr/>
          <p:nvPr/>
        </p:nvSpPr>
        <p:spPr>
          <a:xfrm>
            <a:off x="6209943" y="6670715"/>
            <a:ext cx="7696914" cy="991910"/>
          </a:xfrm>
          <a:prstGeom prst="rect">
            <a:avLst/>
          </a:prstGeom>
          <a:noFill/>
          <a:ln/>
        </p:spPr>
        <p:txBody>
          <a:bodyPr wrap="square" lIns="0" tIns="0" rIns="0" bIns="0" rtlCol="0" anchor="t"/>
          <a:lstStyle/>
          <a:p>
            <a:pPr marL="0" indent="0">
              <a:lnSpc>
                <a:spcPts val="2600"/>
              </a:lnSpc>
              <a:buNone/>
            </a:pPr>
            <a:r>
              <a:rPr lang="en-US" sz="1600" dirty="0">
                <a:solidFill>
                  <a:srgbClr val="405449"/>
                </a:solidFill>
                <a:latin typeface="Nobile" pitchFamily="34" charset="0"/>
                <a:ea typeface="Nobile" pitchFamily="34" charset="-122"/>
                <a:cs typeface="Nobile" pitchFamily="34" charset="-120"/>
              </a:rPr>
              <a:t>This provides an overview of total revenue and revenue contributions across different categories, giving a snapshot of overall performance over the last two decades.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0" y="627102"/>
            <a:ext cx="14630400" cy="587097"/>
          </a:xfrm>
          <a:prstGeom prst="rect">
            <a:avLst/>
          </a:prstGeom>
          <a:noFill/>
          <a:ln/>
        </p:spPr>
        <p:txBody>
          <a:bodyPr wrap="none" lIns="0" tIns="0" rIns="0" bIns="0" rtlCol="0" anchor="t"/>
          <a:lstStyle/>
          <a:p>
            <a:pPr marL="0" indent="0" algn="ctr">
              <a:lnSpc>
                <a:spcPts val="4600"/>
              </a:lnSpc>
              <a:buNone/>
            </a:pPr>
            <a:r>
              <a:rPr lang="en-US" sz="4000" b="1" dirty="0">
                <a:solidFill>
                  <a:srgbClr val="3B4540"/>
                </a:solidFill>
                <a:latin typeface="Fraunces Extra Bold" pitchFamily="34" charset="0"/>
                <a:ea typeface="Fraunces Extra Bold" pitchFamily="34" charset="-122"/>
                <a:cs typeface="Fraunces Extra Bold" pitchFamily="34" charset="-120"/>
              </a:rPr>
              <a:t>Yearly Revenue Trends</a:t>
            </a:r>
            <a:endParaRPr lang="en-US" sz="4000" dirty="0"/>
          </a:p>
        </p:txBody>
      </p:sp>
      <p:sp>
        <p:nvSpPr>
          <p:cNvPr id="3" name="Shape 1"/>
          <p:cNvSpPr/>
          <p:nvPr/>
        </p:nvSpPr>
        <p:spPr>
          <a:xfrm>
            <a:off x="657582" y="2060019"/>
            <a:ext cx="13315236" cy="22860"/>
          </a:xfrm>
          <a:prstGeom prst="roundRect">
            <a:avLst>
              <a:gd name="adj" fmla="val 739696"/>
            </a:avLst>
          </a:prstGeom>
          <a:solidFill>
            <a:srgbClr val="CED9CE"/>
          </a:solidFill>
          <a:ln/>
        </p:spPr>
      </p:sp>
      <p:sp>
        <p:nvSpPr>
          <p:cNvPr id="4" name="Shape 2"/>
          <p:cNvSpPr/>
          <p:nvPr/>
        </p:nvSpPr>
        <p:spPr>
          <a:xfrm>
            <a:off x="2240042" y="2060019"/>
            <a:ext cx="22860" cy="657582"/>
          </a:xfrm>
          <a:prstGeom prst="roundRect">
            <a:avLst>
              <a:gd name="adj" fmla="val 739696"/>
            </a:avLst>
          </a:prstGeom>
          <a:solidFill>
            <a:srgbClr val="CED9CE"/>
          </a:solidFill>
          <a:ln/>
        </p:spPr>
      </p:sp>
      <p:sp>
        <p:nvSpPr>
          <p:cNvPr id="5" name="Shape 3"/>
          <p:cNvSpPr/>
          <p:nvPr/>
        </p:nvSpPr>
        <p:spPr>
          <a:xfrm>
            <a:off x="2040136" y="1848683"/>
            <a:ext cx="422672" cy="422672"/>
          </a:xfrm>
          <a:prstGeom prst="roundRect">
            <a:avLst>
              <a:gd name="adj" fmla="val 40006"/>
            </a:avLst>
          </a:prstGeom>
          <a:solidFill>
            <a:srgbClr val="E8F3E8"/>
          </a:solidFill>
          <a:ln/>
        </p:spPr>
      </p:sp>
      <p:sp>
        <p:nvSpPr>
          <p:cNvPr id="6" name="Text 4"/>
          <p:cNvSpPr/>
          <p:nvPr/>
        </p:nvSpPr>
        <p:spPr>
          <a:xfrm>
            <a:off x="2181106" y="1919049"/>
            <a:ext cx="140613"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1</a:t>
            </a:r>
            <a:endParaRPr lang="en-US" sz="2200" dirty="0"/>
          </a:p>
        </p:txBody>
      </p:sp>
      <p:sp>
        <p:nvSpPr>
          <p:cNvPr id="7" name="Text 5"/>
          <p:cNvSpPr/>
          <p:nvPr/>
        </p:nvSpPr>
        <p:spPr>
          <a:xfrm>
            <a:off x="1077278"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2003-2010</a:t>
            </a:r>
            <a:endParaRPr lang="en-US" sz="1800" dirty="0"/>
          </a:p>
        </p:txBody>
      </p:sp>
      <p:sp>
        <p:nvSpPr>
          <p:cNvPr id="8" name="Text 6"/>
          <p:cNvSpPr/>
          <p:nvPr/>
        </p:nvSpPr>
        <p:spPr>
          <a:xfrm>
            <a:off x="845463" y="3311723"/>
            <a:ext cx="2812137" cy="901541"/>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Initial steady growth phase establishing baseline revenue patterns</a:t>
            </a:r>
            <a:endParaRPr lang="en-US" sz="1450" dirty="0"/>
          </a:p>
        </p:txBody>
      </p:sp>
      <p:sp>
        <p:nvSpPr>
          <p:cNvPr id="9" name="Shape 7"/>
          <p:cNvSpPr/>
          <p:nvPr/>
        </p:nvSpPr>
        <p:spPr>
          <a:xfrm>
            <a:off x="5615821" y="2060019"/>
            <a:ext cx="22860" cy="657582"/>
          </a:xfrm>
          <a:prstGeom prst="roundRect">
            <a:avLst>
              <a:gd name="adj" fmla="val 739696"/>
            </a:avLst>
          </a:prstGeom>
          <a:solidFill>
            <a:srgbClr val="CED9CE"/>
          </a:solidFill>
          <a:ln/>
        </p:spPr>
      </p:sp>
      <p:sp>
        <p:nvSpPr>
          <p:cNvPr id="10" name="Shape 8"/>
          <p:cNvSpPr/>
          <p:nvPr/>
        </p:nvSpPr>
        <p:spPr>
          <a:xfrm>
            <a:off x="5415915" y="1848683"/>
            <a:ext cx="422672" cy="422672"/>
          </a:xfrm>
          <a:prstGeom prst="roundRect">
            <a:avLst>
              <a:gd name="adj" fmla="val 40006"/>
            </a:avLst>
          </a:prstGeom>
          <a:solidFill>
            <a:srgbClr val="E8F3E8"/>
          </a:solidFill>
          <a:ln/>
        </p:spPr>
      </p:sp>
      <p:sp>
        <p:nvSpPr>
          <p:cNvPr id="11" name="Text 9"/>
          <p:cNvSpPr/>
          <p:nvPr/>
        </p:nvSpPr>
        <p:spPr>
          <a:xfrm>
            <a:off x="5535097" y="1919049"/>
            <a:ext cx="184190"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2</a:t>
            </a:r>
            <a:endParaRPr lang="en-US" sz="2200" dirty="0"/>
          </a:p>
        </p:txBody>
      </p:sp>
      <p:sp>
        <p:nvSpPr>
          <p:cNvPr id="12" name="Text 10"/>
          <p:cNvSpPr/>
          <p:nvPr/>
        </p:nvSpPr>
        <p:spPr>
          <a:xfrm>
            <a:off x="4453057"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2011-2019</a:t>
            </a:r>
            <a:endParaRPr lang="en-US" sz="1800" dirty="0"/>
          </a:p>
        </p:txBody>
      </p:sp>
      <p:sp>
        <p:nvSpPr>
          <p:cNvPr id="13" name="Text 11"/>
          <p:cNvSpPr/>
          <p:nvPr/>
        </p:nvSpPr>
        <p:spPr>
          <a:xfrm>
            <a:off x="4221242" y="3311723"/>
            <a:ext cx="2812137" cy="901541"/>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Consistent upward trajectory with sustained growth in revenue generation</a:t>
            </a:r>
            <a:endParaRPr lang="en-US" sz="1450" dirty="0"/>
          </a:p>
        </p:txBody>
      </p:sp>
      <p:sp>
        <p:nvSpPr>
          <p:cNvPr id="14" name="Shape 12"/>
          <p:cNvSpPr/>
          <p:nvPr/>
        </p:nvSpPr>
        <p:spPr>
          <a:xfrm>
            <a:off x="8991600" y="2060019"/>
            <a:ext cx="22860" cy="657582"/>
          </a:xfrm>
          <a:prstGeom prst="roundRect">
            <a:avLst>
              <a:gd name="adj" fmla="val 739696"/>
            </a:avLst>
          </a:prstGeom>
          <a:solidFill>
            <a:srgbClr val="CED9CE"/>
          </a:solidFill>
          <a:ln/>
        </p:spPr>
      </p:sp>
      <p:sp>
        <p:nvSpPr>
          <p:cNvPr id="15" name="Shape 13"/>
          <p:cNvSpPr/>
          <p:nvPr/>
        </p:nvSpPr>
        <p:spPr>
          <a:xfrm>
            <a:off x="8791694" y="1848683"/>
            <a:ext cx="422672" cy="422672"/>
          </a:xfrm>
          <a:prstGeom prst="roundRect">
            <a:avLst>
              <a:gd name="adj" fmla="val 40006"/>
            </a:avLst>
          </a:prstGeom>
          <a:solidFill>
            <a:srgbClr val="E8F3E8"/>
          </a:solidFill>
          <a:ln/>
        </p:spPr>
      </p:sp>
      <p:sp>
        <p:nvSpPr>
          <p:cNvPr id="16" name="Text 14"/>
          <p:cNvSpPr/>
          <p:nvPr/>
        </p:nvSpPr>
        <p:spPr>
          <a:xfrm>
            <a:off x="8917900" y="1919049"/>
            <a:ext cx="170259"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3</a:t>
            </a:r>
            <a:endParaRPr lang="en-US" sz="2200" dirty="0"/>
          </a:p>
        </p:txBody>
      </p:sp>
      <p:sp>
        <p:nvSpPr>
          <p:cNvPr id="17" name="Text 15"/>
          <p:cNvSpPr/>
          <p:nvPr/>
        </p:nvSpPr>
        <p:spPr>
          <a:xfrm>
            <a:off x="7828836"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2020</a:t>
            </a:r>
            <a:endParaRPr lang="en-US" sz="1800" dirty="0"/>
          </a:p>
        </p:txBody>
      </p:sp>
      <p:sp>
        <p:nvSpPr>
          <p:cNvPr id="18" name="Text 16"/>
          <p:cNvSpPr/>
          <p:nvPr/>
        </p:nvSpPr>
        <p:spPr>
          <a:xfrm>
            <a:off x="7597021" y="3311723"/>
            <a:ext cx="2812137" cy="601028"/>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Peak revenue performance marking significant milestone</a:t>
            </a:r>
            <a:endParaRPr lang="en-US" sz="1450" dirty="0"/>
          </a:p>
        </p:txBody>
      </p:sp>
      <p:sp>
        <p:nvSpPr>
          <p:cNvPr id="19" name="Shape 17"/>
          <p:cNvSpPr/>
          <p:nvPr/>
        </p:nvSpPr>
        <p:spPr>
          <a:xfrm>
            <a:off x="12367379" y="2060019"/>
            <a:ext cx="22860" cy="657582"/>
          </a:xfrm>
          <a:prstGeom prst="roundRect">
            <a:avLst>
              <a:gd name="adj" fmla="val 739696"/>
            </a:avLst>
          </a:prstGeom>
          <a:solidFill>
            <a:srgbClr val="CED9CE"/>
          </a:solidFill>
          <a:ln/>
        </p:spPr>
      </p:sp>
      <p:sp>
        <p:nvSpPr>
          <p:cNvPr id="20" name="Shape 18"/>
          <p:cNvSpPr/>
          <p:nvPr/>
        </p:nvSpPr>
        <p:spPr>
          <a:xfrm>
            <a:off x="12167473" y="1848683"/>
            <a:ext cx="422672" cy="422672"/>
          </a:xfrm>
          <a:prstGeom prst="roundRect">
            <a:avLst>
              <a:gd name="adj" fmla="val 40006"/>
            </a:avLst>
          </a:prstGeom>
          <a:solidFill>
            <a:srgbClr val="E8F3E8"/>
          </a:solidFill>
          <a:ln/>
        </p:spPr>
      </p:sp>
      <p:sp>
        <p:nvSpPr>
          <p:cNvPr id="21" name="Text 19"/>
          <p:cNvSpPr/>
          <p:nvPr/>
        </p:nvSpPr>
        <p:spPr>
          <a:xfrm>
            <a:off x="12283083" y="1919049"/>
            <a:ext cx="191453" cy="281821"/>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4</a:t>
            </a:r>
            <a:endParaRPr lang="en-US" sz="2200" dirty="0"/>
          </a:p>
        </p:txBody>
      </p:sp>
      <p:sp>
        <p:nvSpPr>
          <p:cNvPr id="22" name="Text 20"/>
          <p:cNvSpPr/>
          <p:nvPr/>
        </p:nvSpPr>
        <p:spPr>
          <a:xfrm>
            <a:off x="11204615" y="2905482"/>
            <a:ext cx="2348508" cy="293608"/>
          </a:xfrm>
          <a:prstGeom prst="rect">
            <a:avLst/>
          </a:prstGeom>
          <a:noFill/>
          <a:ln/>
        </p:spPr>
        <p:txBody>
          <a:bodyPr wrap="none" lIns="0" tIns="0" rIns="0" bIns="0" rtlCol="0" anchor="t"/>
          <a:lstStyle/>
          <a:p>
            <a:pPr marL="0" indent="0" algn="ctr">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2021-2023</a:t>
            </a:r>
            <a:endParaRPr lang="en-US" sz="1800" dirty="0"/>
          </a:p>
        </p:txBody>
      </p:sp>
      <p:sp>
        <p:nvSpPr>
          <p:cNvPr id="23" name="Text 21"/>
          <p:cNvSpPr/>
          <p:nvPr/>
        </p:nvSpPr>
        <p:spPr>
          <a:xfrm>
            <a:off x="10972800" y="3311723"/>
            <a:ext cx="2812137" cy="901541"/>
          </a:xfrm>
          <a:prstGeom prst="rect">
            <a:avLst/>
          </a:prstGeom>
          <a:noFill/>
          <a:ln/>
        </p:spPr>
        <p:txBody>
          <a:bodyPr wrap="squar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Continued strong performance maintaining elevated revenue levels</a:t>
            </a:r>
            <a:endParaRPr lang="en-US" sz="1450" dirty="0"/>
          </a:p>
        </p:txBody>
      </p:sp>
      <p:pic>
        <p:nvPicPr>
          <p:cNvPr id="24" name="Image 0" descr="preencoded.png"/>
          <p:cNvPicPr>
            <a:picLocks noChangeAspect="1"/>
          </p:cNvPicPr>
          <p:nvPr/>
        </p:nvPicPr>
        <p:blipFill>
          <a:blip r:embed="rId3"/>
          <a:stretch>
            <a:fillRect/>
          </a:stretch>
        </p:blipFill>
        <p:spPr>
          <a:xfrm>
            <a:off x="657582" y="4424601"/>
            <a:ext cx="469702" cy="469702"/>
          </a:xfrm>
          <a:prstGeom prst="rect">
            <a:avLst/>
          </a:prstGeom>
        </p:spPr>
      </p:pic>
      <p:sp>
        <p:nvSpPr>
          <p:cNvPr id="25" name="Text 22"/>
          <p:cNvSpPr/>
          <p:nvPr/>
        </p:nvSpPr>
        <p:spPr>
          <a:xfrm>
            <a:off x="657582" y="5082183"/>
            <a:ext cx="2348508" cy="293608"/>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Steady Growth</a:t>
            </a:r>
            <a:endParaRPr lang="en-US" sz="1800" dirty="0"/>
          </a:p>
        </p:txBody>
      </p:sp>
      <p:sp>
        <p:nvSpPr>
          <p:cNvPr id="26" name="Text 23"/>
          <p:cNvSpPr/>
          <p:nvPr/>
        </p:nvSpPr>
        <p:spPr>
          <a:xfrm>
            <a:off x="657582" y="5488424"/>
            <a:ext cx="4250531" cy="300514"/>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Consistent upward trend over two decades</a:t>
            </a:r>
            <a:endParaRPr lang="en-US" sz="1450" dirty="0"/>
          </a:p>
        </p:txBody>
      </p:sp>
      <p:pic>
        <p:nvPicPr>
          <p:cNvPr id="27" name="Image 1" descr="preencoded.png"/>
          <p:cNvPicPr>
            <a:picLocks noChangeAspect="1"/>
          </p:cNvPicPr>
          <p:nvPr/>
        </p:nvPicPr>
        <p:blipFill>
          <a:blip r:embed="rId4"/>
          <a:stretch>
            <a:fillRect/>
          </a:stretch>
        </p:blipFill>
        <p:spPr>
          <a:xfrm>
            <a:off x="5189934" y="4424601"/>
            <a:ext cx="469702" cy="469702"/>
          </a:xfrm>
          <a:prstGeom prst="rect">
            <a:avLst/>
          </a:prstGeom>
        </p:spPr>
      </p:pic>
      <p:sp>
        <p:nvSpPr>
          <p:cNvPr id="28" name="Text 24"/>
          <p:cNvSpPr/>
          <p:nvPr/>
        </p:nvSpPr>
        <p:spPr>
          <a:xfrm>
            <a:off x="5189934" y="5082183"/>
            <a:ext cx="2348508" cy="293608"/>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Peak Performance</a:t>
            </a:r>
            <a:endParaRPr lang="en-US" sz="1800" dirty="0"/>
          </a:p>
        </p:txBody>
      </p:sp>
      <p:sp>
        <p:nvSpPr>
          <p:cNvPr id="29" name="Text 25"/>
          <p:cNvSpPr/>
          <p:nvPr/>
        </p:nvSpPr>
        <p:spPr>
          <a:xfrm>
            <a:off x="5189934" y="5488424"/>
            <a:ext cx="4250531" cy="300514"/>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Notable revenue peak achieved in 2020</a:t>
            </a:r>
            <a:endParaRPr lang="en-US" sz="1450" dirty="0"/>
          </a:p>
        </p:txBody>
      </p:sp>
      <p:pic>
        <p:nvPicPr>
          <p:cNvPr id="30" name="Image 2" descr="preencoded.png"/>
          <p:cNvPicPr>
            <a:picLocks noChangeAspect="1"/>
          </p:cNvPicPr>
          <p:nvPr/>
        </p:nvPicPr>
        <p:blipFill>
          <a:blip r:embed="rId5"/>
          <a:stretch>
            <a:fillRect/>
          </a:stretch>
        </p:blipFill>
        <p:spPr>
          <a:xfrm>
            <a:off x="9722287" y="4424601"/>
            <a:ext cx="469702" cy="469702"/>
          </a:xfrm>
          <a:prstGeom prst="rect">
            <a:avLst/>
          </a:prstGeom>
        </p:spPr>
      </p:pic>
      <p:sp>
        <p:nvSpPr>
          <p:cNvPr id="31" name="Text 26"/>
          <p:cNvSpPr/>
          <p:nvPr/>
        </p:nvSpPr>
        <p:spPr>
          <a:xfrm>
            <a:off x="9722287" y="5082183"/>
            <a:ext cx="2348508" cy="293608"/>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Sustained Success</a:t>
            </a:r>
            <a:endParaRPr lang="en-US" sz="1800" dirty="0"/>
          </a:p>
        </p:txBody>
      </p:sp>
      <p:sp>
        <p:nvSpPr>
          <p:cNvPr id="32" name="Text 27"/>
          <p:cNvSpPr/>
          <p:nvPr/>
        </p:nvSpPr>
        <p:spPr>
          <a:xfrm>
            <a:off x="9722287" y="5488424"/>
            <a:ext cx="4250531" cy="300514"/>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Maintained strong performance through 2023</a:t>
            </a:r>
            <a:endParaRPr lang="en-US" sz="1450" dirty="0"/>
          </a:p>
        </p:txBody>
      </p:sp>
      <p:pic>
        <p:nvPicPr>
          <p:cNvPr id="37" name="Picture 36">
            <a:extLst>
              <a:ext uri="{FF2B5EF4-FFF2-40B4-BE49-F238E27FC236}">
                <a16:creationId xmlns:a16="http://schemas.microsoft.com/office/drawing/2014/main" id="{649EE137-202F-8F01-4EA2-DCA522E5090C}"/>
              </a:ext>
            </a:extLst>
          </p:cNvPr>
          <p:cNvPicPr>
            <a:picLocks noChangeAspect="1"/>
          </p:cNvPicPr>
          <p:nvPr/>
        </p:nvPicPr>
        <p:blipFill>
          <a:blip r:embed="rId6"/>
          <a:stretch>
            <a:fillRect/>
          </a:stretch>
        </p:blipFill>
        <p:spPr>
          <a:xfrm>
            <a:off x="524108" y="5890986"/>
            <a:ext cx="10125308" cy="23386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7082"/>
          </a:xfrm>
          <a:prstGeom prst="rect">
            <a:avLst/>
          </a:prstGeom>
        </p:spPr>
      </p:pic>
      <p:sp>
        <p:nvSpPr>
          <p:cNvPr id="3" name="Text 0"/>
          <p:cNvSpPr/>
          <p:nvPr/>
        </p:nvSpPr>
        <p:spPr>
          <a:xfrm>
            <a:off x="662702" y="2887742"/>
            <a:ext cx="9436179" cy="591741"/>
          </a:xfrm>
          <a:prstGeom prst="rect">
            <a:avLst/>
          </a:prstGeom>
          <a:noFill/>
          <a:ln/>
        </p:spPr>
        <p:txBody>
          <a:bodyPr wrap="none" lIns="0" tIns="0" rIns="0" bIns="0" rtlCol="0" anchor="t"/>
          <a:lstStyle/>
          <a:p>
            <a:pPr marL="0" indent="0">
              <a:lnSpc>
                <a:spcPts val="4650"/>
              </a:lnSpc>
              <a:buNone/>
            </a:pPr>
            <a:r>
              <a:rPr lang="en-US" sz="3700" b="1" dirty="0">
                <a:solidFill>
                  <a:srgbClr val="3B4540"/>
                </a:solidFill>
                <a:latin typeface="Fraunces Extra Bold" pitchFamily="34" charset="0"/>
                <a:ea typeface="Fraunces Extra Bold" pitchFamily="34" charset="-122"/>
                <a:cs typeface="Fraunces Extra Bold" pitchFamily="34" charset="-120"/>
              </a:rPr>
              <a:t>Revenue Distribution by Land Category</a:t>
            </a:r>
            <a:endParaRPr lang="en-US" sz="3700" dirty="0"/>
          </a:p>
        </p:txBody>
      </p:sp>
      <p:pic>
        <p:nvPicPr>
          <p:cNvPr id="4" name="Image 1" descr="preencoded.png"/>
          <p:cNvPicPr>
            <a:picLocks noChangeAspect="1"/>
          </p:cNvPicPr>
          <p:nvPr/>
        </p:nvPicPr>
        <p:blipFill>
          <a:blip r:embed="rId4"/>
          <a:stretch>
            <a:fillRect/>
          </a:stretch>
        </p:blipFill>
        <p:spPr>
          <a:xfrm>
            <a:off x="662702" y="3763447"/>
            <a:ext cx="473393" cy="473393"/>
          </a:xfrm>
          <a:prstGeom prst="rect">
            <a:avLst/>
          </a:prstGeom>
        </p:spPr>
      </p:pic>
      <p:sp>
        <p:nvSpPr>
          <p:cNvPr id="5" name="Text 1"/>
          <p:cNvSpPr/>
          <p:nvPr/>
        </p:nvSpPr>
        <p:spPr>
          <a:xfrm>
            <a:off x="662702" y="4426148"/>
            <a:ext cx="2367082" cy="295870"/>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Federal Land</a:t>
            </a:r>
            <a:endParaRPr lang="en-US" sz="1850" dirty="0"/>
          </a:p>
        </p:txBody>
      </p:sp>
      <p:sp>
        <p:nvSpPr>
          <p:cNvPr id="6" name="Text 2"/>
          <p:cNvSpPr/>
          <p:nvPr/>
        </p:nvSpPr>
        <p:spPr>
          <a:xfrm>
            <a:off x="662702" y="4835604"/>
            <a:ext cx="6510457" cy="909042"/>
          </a:xfrm>
          <a:prstGeom prst="rect">
            <a:avLst/>
          </a:prstGeom>
          <a:noFill/>
          <a:ln/>
        </p:spPr>
        <p:txBody>
          <a:bodyPr wrap="squar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Encompasses national parks, forests, and federal reserves generating substantial revenue through resource management and leasing activities</a:t>
            </a:r>
            <a:endParaRPr lang="en-US" sz="1450" dirty="0"/>
          </a:p>
        </p:txBody>
      </p:sp>
      <p:pic>
        <p:nvPicPr>
          <p:cNvPr id="7" name="Image 2" descr="preencoded.png"/>
          <p:cNvPicPr>
            <a:picLocks noChangeAspect="1"/>
          </p:cNvPicPr>
          <p:nvPr/>
        </p:nvPicPr>
        <p:blipFill>
          <a:blip r:embed="rId5"/>
          <a:stretch>
            <a:fillRect/>
          </a:stretch>
        </p:blipFill>
        <p:spPr>
          <a:xfrm>
            <a:off x="7457123" y="3763447"/>
            <a:ext cx="473393" cy="473393"/>
          </a:xfrm>
          <a:prstGeom prst="rect">
            <a:avLst/>
          </a:prstGeom>
        </p:spPr>
      </p:pic>
      <p:sp>
        <p:nvSpPr>
          <p:cNvPr id="8" name="Text 3"/>
          <p:cNvSpPr/>
          <p:nvPr/>
        </p:nvSpPr>
        <p:spPr>
          <a:xfrm>
            <a:off x="7457123" y="4426148"/>
            <a:ext cx="2655332" cy="295870"/>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Native American Land</a:t>
            </a:r>
            <a:endParaRPr lang="en-US" sz="1850" dirty="0"/>
          </a:p>
        </p:txBody>
      </p:sp>
      <p:sp>
        <p:nvSpPr>
          <p:cNvPr id="9" name="Text 4"/>
          <p:cNvSpPr/>
          <p:nvPr/>
        </p:nvSpPr>
        <p:spPr>
          <a:xfrm>
            <a:off x="7457123" y="4835604"/>
            <a:ext cx="6510576" cy="606028"/>
          </a:xfrm>
          <a:prstGeom prst="rect">
            <a:avLst/>
          </a:prstGeom>
          <a:noFill/>
          <a:ln/>
        </p:spPr>
        <p:txBody>
          <a:bodyPr wrap="squar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Sacred territories managed in partnership with tribal nations, contributing to economic development and resource utilization</a:t>
            </a:r>
            <a:endParaRPr lang="en-US" sz="1450" dirty="0"/>
          </a:p>
        </p:txBody>
      </p:sp>
      <p:sp>
        <p:nvSpPr>
          <p:cNvPr id="10" name="Text 5"/>
          <p:cNvSpPr/>
          <p:nvPr/>
        </p:nvSpPr>
        <p:spPr>
          <a:xfrm>
            <a:off x="662702" y="6146959"/>
            <a:ext cx="2367082" cy="295870"/>
          </a:xfrm>
          <a:prstGeom prst="rect">
            <a:avLst/>
          </a:prstGeom>
          <a:noFill/>
          <a:ln/>
        </p:spPr>
        <p:txBody>
          <a:bodyPr wrap="none" lIns="0" tIns="0" rIns="0" bIns="0" rtlCol="0" anchor="t"/>
          <a:lstStyle/>
          <a:p>
            <a:pPr marL="0" indent="0">
              <a:lnSpc>
                <a:spcPts val="2300"/>
              </a:lnSpc>
              <a:buNone/>
            </a:pPr>
            <a:r>
              <a:rPr lang="en-US" sz="1850" b="1" dirty="0">
                <a:solidFill>
                  <a:srgbClr val="3B4540"/>
                </a:solidFill>
                <a:latin typeface="Fraunces Extra Bold" pitchFamily="34" charset="0"/>
                <a:ea typeface="Fraunces Extra Bold" pitchFamily="34" charset="-122"/>
                <a:cs typeface="Fraunces Extra Bold" pitchFamily="34" charset="-120"/>
              </a:rPr>
              <a:t>Onshore Revenue</a:t>
            </a:r>
            <a:endParaRPr lang="en-US" sz="1850" dirty="0"/>
          </a:p>
        </p:txBody>
      </p:sp>
      <p:sp>
        <p:nvSpPr>
          <p:cNvPr id="11" name="Text 6"/>
          <p:cNvSpPr/>
          <p:nvPr/>
        </p:nvSpPr>
        <p:spPr>
          <a:xfrm>
            <a:off x="662702" y="6632138"/>
            <a:ext cx="6421517" cy="909042"/>
          </a:xfrm>
          <a:prstGeom prst="rect">
            <a:avLst/>
          </a:prstGeom>
          <a:noFill/>
          <a:ln/>
        </p:spPr>
        <p:txBody>
          <a:bodyPr wrap="square" lIns="0" tIns="0" rIns="0" bIns="0" rtlCol="0" anchor="t"/>
          <a:lstStyle/>
          <a:p>
            <a:pPr marL="0" indent="0">
              <a:lnSpc>
                <a:spcPts val="2350"/>
              </a:lnSpc>
              <a:buNone/>
            </a:pPr>
            <a:r>
              <a:rPr lang="en-US" sz="1450" dirty="0">
                <a:solidFill>
                  <a:srgbClr val="405449"/>
                </a:solidFill>
                <a:latin typeface="Nobile" pitchFamily="34" charset="0"/>
                <a:ea typeface="Nobile" pitchFamily="34" charset="-122"/>
                <a:cs typeface="Nobile" pitchFamily="34" charset="-120"/>
              </a:rPr>
              <a:t>Revenue from land-based operations including mineral extraction, leasing, and resource management activities across federal and tribal territories</a:t>
            </a:r>
            <a:endParaRPr lang="en-US" sz="1450" dirty="0"/>
          </a:p>
        </p:txBody>
      </p:sp>
      <p:sp>
        <p:nvSpPr>
          <p:cNvPr id="12" name="Text 7"/>
          <p:cNvSpPr/>
          <p:nvPr/>
        </p:nvSpPr>
        <p:spPr>
          <a:xfrm>
            <a:off x="7553801" y="6146959"/>
            <a:ext cx="2367082" cy="295870"/>
          </a:xfrm>
          <a:prstGeom prst="rect">
            <a:avLst/>
          </a:prstGeom>
          <a:noFill/>
          <a:ln/>
        </p:spPr>
        <p:txBody>
          <a:bodyPr wrap="none" lIns="0" tIns="0" rIns="0" bIns="0" rtlCol="0" anchor="t"/>
          <a:lstStyle/>
          <a:p>
            <a:pPr marL="0" indent="0">
              <a:lnSpc>
                <a:spcPts val="2300"/>
              </a:lnSpc>
              <a:buNone/>
            </a:pPr>
            <a:r>
              <a:rPr lang="en-US" sz="1850" b="1" dirty="0">
                <a:solidFill>
                  <a:srgbClr val="3B4540"/>
                </a:solidFill>
                <a:latin typeface="Fraunces Extra Bold" pitchFamily="34" charset="0"/>
                <a:ea typeface="Fraunces Extra Bold" pitchFamily="34" charset="-122"/>
                <a:cs typeface="Fraunces Extra Bold" pitchFamily="34" charset="-120"/>
              </a:rPr>
              <a:t>Offshore Revenue</a:t>
            </a:r>
            <a:endParaRPr lang="en-US" sz="1850" dirty="0"/>
          </a:p>
        </p:txBody>
      </p:sp>
      <p:sp>
        <p:nvSpPr>
          <p:cNvPr id="13" name="Text 8"/>
          <p:cNvSpPr/>
          <p:nvPr/>
        </p:nvSpPr>
        <p:spPr>
          <a:xfrm>
            <a:off x="7553801" y="6632138"/>
            <a:ext cx="6421517" cy="909042"/>
          </a:xfrm>
          <a:prstGeom prst="rect">
            <a:avLst/>
          </a:prstGeom>
          <a:noFill/>
          <a:ln/>
        </p:spPr>
        <p:txBody>
          <a:bodyPr wrap="square" lIns="0" tIns="0" rIns="0" bIns="0" rtlCol="0" anchor="t"/>
          <a:lstStyle/>
          <a:p>
            <a:pPr marL="0" indent="0">
              <a:lnSpc>
                <a:spcPts val="2350"/>
              </a:lnSpc>
              <a:buNone/>
            </a:pPr>
            <a:r>
              <a:rPr lang="en-US" sz="1450" dirty="0">
                <a:solidFill>
                  <a:srgbClr val="405449"/>
                </a:solidFill>
                <a:latin typeface="Nobile" pitchFamily="34" charset="0"/>
                <a:ea typeface="Nobile" pitchFamily="34" charset="-122"/>
                <a:cs typeface="Nobile" pitchFamily="34" charset="-120"/>
              </a:rPr>
              <a:t>Income generated from coastal and marine operations, including offshore drilling, marine resource management, and maritime leasing agreements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8178" y="517088"/>
            <a:ext cx="6195893" cy="587693"/>
          </a:xfrm>
          <a:prstGeom prst="rect">
            <a:avLst/>
          </a:prstGeom>
          <a:noFill/>
          <a:ln/>
        </p:spPr>
        <p:txBody>
          <a:bodyPr wrap="none" lIns="0" tIns="0" rIns="0" bIns="0" rtlCol="0" anchor="t"/>
          <a:lstStyle/>
          <a:p>
            <a:pPr marL="0" indent="0">
              <a:lnSpc>
                <a:spcPts val="4600"/>
              </a:lnSpc>
              <a:buNone/>
            </a:pPr>
            <a:r>
              <a:rPr lang="en-US" sz="3700" b="1" dirty="0">
                <a:solidFill>
                  <a:srgbClr val="3B4540"/>
                </a:solidFill>
                <a:latin typeface="Fraunces Extra Bold" pitchFamily="34" charset="0"/>
                <a:ea typeface="Fraunces Extra Bold" pitchFamily="34" charset="-122"/>
                <a:cs typeface="Fraunces Extra Bold" pitchFamily="34" charset="-120"/>
              </a:rPr>
              <a:t>Revenue Type Breakdown</a:t>
            </a:r>
            <a:endParaRPr lang="en-US" sz="3700" dirty="0"/>
          </a:p>
        </p:txBody>
      </p:sp>
      <p:sp>
        <p:nvSpPr>
          <p:cNvPr id="3" name="Text 1"/>
          <p:cNvSpPr/>
          <p:nvPr/>
        </p:nvSpPr>
        <p:spPr>
          <a:xfrm>
            <a:off x="658178" y="1480899"/>
            <a:ext cx="13314045" cy="601980"/>
          </a:xfrm>
          <a:prstGeom prst="rect">
            <a:avLst/>
          </a:prstGeom>
          <a:noFill/>
          <a:ln/>
        </p:spPr>
        <p:txBody>
          <a:bodyPr wrap="square" lIns="0" tIns="0" rIns="0" bIns="0" rtlCol="0" anchor="t"/>
          <a:lstStyle/>
          <a:p>
            <a:pPr marL="0" indent="0">
              <a:lnSpc>
                <a:spcPts val="2350"/>
              </a:lnSpc>
              <a:buNone/>
            </a:pPr>
            <a:r>
              <a:rPr lang="en-US" sz="1450" dirty="0">
                <a:solidFill>
                  <a:srgbClr val="405449"/>
                </a:solidFill>
                <a:latin typeface="Nobile" pitchFamily="34" charset="0"/>
                <a:ea typeface="Nobile" pitchFamily="34" charset="-122"/>
                <a:cs typeface="Nobile" pitchFamily="34" charset="-120"/>
              </a:rPr>
              <a:t>Our revenue structure shows a strategic balance between traditional royalties and diverse income sources, with other revenue types including rents and bonuses forming the backbone of our financial performance.</a:t>
            </a:r>
            <a:endParaRPr lang="en-US" sz="1450" dirty="0"/>
          </a:p>
        </p:txBody>
      </p:sp>
      <p:sp>
        <p:nvSpPr>
          <p:cNvPr id="4" name="Text 2"/>
          <p:cNvSpPr/>
          <p:nvPr/>
        </p:nvSpPr>
        <p:spPr>
          <a:xfrm>
            <a:off x="658178" y="2388275"/>
            <a:ext cx="6515933" cy="620554"/>
          </a:xfrm>
          <a:prstGeom prst="rect">
            <a:avLst/>
          </a:prstGeom>
          <a:noFill/>
          <a:ln/>
        </p:spPr>
        <p:txBody>
          <a:bodyPr wrap="none" lIns="0" tIns="0" rIns="0" bIns="0" rtlCol="0" anchor="t"/>
          <a:lstStyle/>
          <a:p>
            <a:pPr marL="0" indent="0" algn="ctr">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$37.5B</a:t>
            </a:r>
            <a:endParaRPr lang="en-US" sz="4850" dirty="0"/>
          </a:p>
        </p:txBody>
      </p:sp>
      <p:sp>
        <p:nvSpPr>
          <p:cNvPr id="5" name="Text 3"/>
          <p:cNvSpPr/>
          <p:nvPr/>
        </p:nvSpPr>
        <p:spPr>
          <a:xfrm>
            <a:off x="2740700" y="3243739"/>
            <a:ext cx="2350770" cy="293727"/>
          </a:xfrm>
          <a:prstGeom prst="rect">
            <a:avLst/>
          </a:prstGeom>
          <a:noFill/>
          <a:ln/>
        </p:spPr>
        <p:txBody>
          <a:bodyPr wrap="none" lIns="0" tIns="0" rIns="0" bIns="0" rtlCol="0" anchor="t"/>
          <a:lstStyle/>
          <a:p>
            <a:pPr marL="0" indent="0" algn="ctr">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Royalties</a:t>
            </a:r>
            <a:endParaRPr lang="en-US" sz="1850" dirty="0"/>
          </a:p>
        </p:txBody>
      </p:sp>
      <p:sp>
        <p:nvSpPr>
          <p:cNvPr id="6" name="Text 4"/>
          <p:cNvSpPr/>
          <p:nvPr/>
        </p:nvSpPr>
        <p:spPr>
          <a:xfrm>
            <a:off x="658178" y="3650218"/>
            <a:ext cx="6515933" cy="300990"/>
          </a:xfrm>
          <a:prstGeom prst="rect">
            <a:avLst/>
          </a:prstGeom>
          <a:noFill/>
          <a:ln/>
        </p:spPr>
        <p:txBody>
          <a:bodyPr wrap="non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Direct revenue from resource extraction</a:t>
            </a:r>
            <a:endParaRPr lang="en-US" sz="1450" dirty="0"/>
          </a:p>
        </p:txBody>
      </p:sp>
      <p:sp>
        <p:nvSpPr>
          <p:cNvPr id="7" name="Text 5"/>
          <p:cNvSpPr/>
          <p:nvPr/>
        </p:nvSpPr>
        <p:spPr>
          <a:xfrm>
            <a:off x="7456170" y="2388275"/>
            <a:ext cx="6516053" cy="620554"/>
          </a:xfrm>
          <a:prstGeom prst="rect">
            <a:avLst/>
          </a:prstGeom>
          <a:noFill/>
          <a:ln/>
        </p:spPr>
        <p:txBody>
          <a:bodyPr wrap="none" lIns="0" tIns="0" rIns="0" bIns="0" rtlCol="0" anchor="t"/>
          <a:lstStyle/>
          <a:p>
            <a:pPr marL="0" indent="0" algn="ctr">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$208.5B</a:t>
            </a:r>
            <a:endParaRPr lang="en-US" sz="4850" dirty="0"/>
          </a:p>
        </p:txBody>
      </p:sp>
      <p:sp>
        <p:nvSpPr>
          <p:cNvPr id="8" name="Text 6"/>
          <p:cNvSpPr/>
          <p:nvPr/>
        </p:nvSpPr>
        <p:spPr>
          <a:xfrm>
            <a:off x="9538811" y="3243739"/>
            <a:ext cx="2350770" cy="293727"/>
          </a:xfrm>
          <a:prstGeom prst="rect">
            <a:avLst/>
          </a:prstGeom>
          <a:noFill/>
          <a:ln/>
        </p:spPr>
        <p:txBody>
          <a:bodyPr wrap="none" lIns="0" tIns="0" rIns="0" bIns="0" rtlCol="0" anchor="t"/>
          <a:lstStyle/>
          <a:p>
            <a:pPr marL="0" indent="0" algn="ctr">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Other Revenue</a:t>
            </a:r>
            <a:endParaRPr lang="en-US" sz="1850" dirty="0"/>
          </a:p>
        </p:txBody>
      </p:sp>
      <p:sp>
        <p:nvSpPr>
          <p:cNvPr id="9" name="Text 7"/>
          <p:cNvSpPr/>
          <p:nvPr/>
        </p:nvSpPr>
        <p:spPr>
          <a:xfrm>
            <a:off x="7456170" y="3650218"/>
            <a:ext cx="6516053" cy="300990"/>
          </a:xfrm>
          <a:prstGeom prst="rect">
            <a:avLst/>
          </a:prstGeom>
          <a:noFill/>
          <a:ln/>
        </p:spPr>
        <p:txBody>
          <a:bodyPr wrap="none" lIns="0" tIns="0" rIns="0" bIns="0" rtlCol="0" anchor="t"/>
          <a:lstStyle/>
          <a:p>
            <a:pPr marL="0" indent="0" algn="ctr">
              <a:lnSpc>
                <a:spcPts val="2350"/>
              </a:lnSpc>
              <a:buNone/>
            </a:pPr>
            <a:r>
              <a:rPr lang="en-US" sz="1450" dirty="0">
                <a:solidFill>
                  <a:srgbClr val="405449"/>
                </a:solidFill>
                <a:latin typeface="Nobile" pitchFamily="34" charset="0"/>
                <a:ea typeface="Nobile" pitchFamily="34" charset="-122"/>
                <a:cs typeface="Nobile" pitchFamily="34" charset="-120"/>
              </a:rPr>
              <a:t>Including rents, bonuses, and other income streams</a:t>
            </a:r>
            <a:endParaRPr lang="en-US" sz="1450" dirty="0"/>
          </a:p>
        </p:txBody>
      </p:sp>
      <p:sp>
        <p:nvSpPr>
          <p:cNvPr id="11" name="Text 8"/>
          <p:cNvSpPr/>
          <p:nvPr/>
        </p:nvSpPr>
        <p:spPr>
          <a:xfrm>
            <a:off x="7456170" y="6668423"/>
            <a:ext cx="2350770" cy="293727"/>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Dominant Income</a:t>
            </a:r>
            <a:endParaRPr lang="en-US" sz="1850" dirty="0"/>
          </a:p>
        </p:txBody>
      </p:sp>
      <p:sp>
        <p:nvSpPr>
          <p:cNvPr id="12" name="Text 9"/>
          <p:cNvSpPr/>
          <p:nvPr/>
        </p:nvSpPr>
        <p:spPr>
          <a:xfrm>
            <a:off x="7456290" y="7024515"/>
            <a:ext cx="6515933" cy="300990"/>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Other revenue types constitute 82% of total income</a:t>
            </a:r>
            <a:endParaRPr lang="en-US" sz="1450" dirty="0"/>
          </a:p>
        </p:txBody>
      </p:sp>
      <p:sp>
        <p:nvSpPr>
          <p:cNvPr id="14" name="Text 10"/>
          <p:cNvSpPr/>
          <p:nvPr/>
        </p:nvSpPr>
        <p:spPr>
          <a:xfrm>
            <a:off x="7456290" y="4979047"/>
            <a:ext cx="2562106" cy="293727"/>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Revenue Distribution</a:t>
            </a:r>
            <a:endParaRPr lang="en-US" sz="1850" dirty="0"/>
          </a:p>
        </p:txBody>
      </p:sp>
      <p:sp>
        <p:nvSpPr>
          <p:cNvPr id="15" name="Text 11"/>
          <p:cNvSpPr/>
          <p:nvPr/>
        </p:nvSpPr>
        <p:spPr>
          <a:xfrm>
            <a:off x="7456290" y="5349562"/>
            <a:ext cx="6516053" cy="300990"/>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Royalties contribute 15% to the overall revenue stream</a:t>
            </a:r>
            <a:endParaRPr lang="en-US" sz="1450" dirty="0"/>
          </a:p>
        </p:txBody>
      </p:sp>
      <p:pic>
        <p:nvPicPr>
          <p:cNvPr id="18" name="Picture 17">
            <a:extLst>
              <a:ext uri="{FF2B5EF4-FFF2-40B4-BE49-F238E27FC236}">
                <a16:creationId xmlns:a16="http://schemas.microsoft.com/office/drawing/2014/main" id="{9213B22F-EC10-454C-8D30-E3406D700F01}"/>
              </a:ext>
            </a:extLst>
          </p:cNvPr>
          <p:cNvPicPr>
            <a:picLocks noChangeAspect="1"/>
          </p:cNvPicPr>
          <p:nvPr/>
        </p:nvPicPr>
        <p:blipFill>
          <a:blip r:embed="rId3"/>
          <a:stretch>
            <a:fillRect/>
          </a:stretch>
        </p:blipFill>
        <p:spPr>
          <a:xfrm>
            <a:off x="1" y="4278392"/>
            <a:ext cx="6854070" cy="3951207"/>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506</TotalTime>
  <Words>1139</Words>
  <Application>Microsoft Office PowerPoint</Application>
  <PresentationFormat>Custom</PresentationFormat>
  <Paragraphs>183</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Nobile Medium</vt:lpstr>
      <vt:lpstr>Lucida Bright</vt:lpstr>
      <vt:lpstr>Nobile</vt:lpstr>
      <vt:lpstr>Wingdings 3</vt:lpstr>
      <vt:lpstr>Trebuchet MS</vt:lpstr>
      <vt:lpstr>Arial</vt:lpstr>
      <vt:lpstr>Fraunces Extra Bold</vt:lpstr>
      <vt:lpstr>Nobile Bold</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Aayush Viswakarma</cp:lastModifiedBy>
  <cp:revision>5</cp:revision>
  <dcterms:created xsi:type="dcterms:W3CDTF">2024-11-16T05:52:37Z</dcterms:created>
  <dcterms:modified xsi:type="dcterms:W3CDTF">2024-11-16T14:22:07Z</dcterms:modified>
</cp:coreProperties>
</file>